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84" r:id="rId3"/>
    <p:sldId id="286" r:id="rId4"/>
    <p:sldId id="263" r:id="rId5"/>
    <p:sldId id="264" r:id="rId6"/>
    <p:sldId id="279" r:id="rId7"/>
    <p:sldId id="265" r:id="rId8"/>
    <p:sldId id="266" r:id="rId9"/>
    <p:sldId id="267" r:id="rId10"/>
    <p:sldId id="262" r:id="rId11"/>
    <p:sldId id="268" r:id="rId12"/>
    <p:sldId id="270" r:id="rId13"/>
    <p:sldId id="271" r:id="rId14"/>
    <p:sldId id="272" r:id="rId15"/>
    <p:sldId id="269" r:id="rId16"/>
    <p:sldId id="273" r:id="rId17"/>
    <p:sldId id="277" r:id="rId18"/>
    <p:sldId id="280" r:id="rId19"/>
    <p:sldId id="281" r:id="rId20"/>
    <p:sldId id="276" r:id="rId21"/>
    <p:sldId id="282" r:id="rId22"/>
    <p:sldId id="283" r:id="rId23"/>
    <p:sldId id="260" r:id="rId24"/>
  </p:sldIdLst>
  <p:sldSz cx="12188825" cy="6858000"/>
  <p:notesSz cx="6797675" cy="9926638"/>
  <p:embeddedFontLst>
    <p:embeddedFont>
      <p:font typeface="AU Passata" panose="020B0503030502030804" pitchFamily="34" charset="77"/>
      <p:regular r:id="rId27"/>
      <p:bold r:id="rId28"/>
    </p:embeddedFont>
    <p:embeddedFont>
      <p:font typeface="AU Passata Light" panose="020B0303030902030804" pitchFamily="34" charset="77"/>
      <p:regular r:id="rId29"/>
      <p:bold r:id="rId30"/>
    </p:embeddedFont>
    <p:embeddedFont>
      <p:font typeface="AU Peto" pitchFamily="82" charset="7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Wingdings 3" pitchFamily="2" charset="2"/>
      <p:regular r:id="rId42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00"/>
    <a:srgbClr val="C00000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3489" autoAdjust="0"/>
  </p:normalViewPr>
  <p:slideViewPr>
    <p:cSldViewPr snapToObjects="1" showGuides="1">
      <p:cViewPr varScale="1">
        <p:scale>
          <a:sx n="166" d="100"/>
          <a:sy n="166" d="100"/>
        </p:scale>
        <p:origin x="408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508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646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294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623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173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864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945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54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20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518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79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689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664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085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89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764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093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79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934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3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55839165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818227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95454034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85228579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CoalHMM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9816" y="2033264"/>
            <a:ext cx="10729192" cy="1938992"/>
          </a:xfrm>
        </p:spPr>
        <p:txBody>
          <a:bodyPr/>
          <a:lstStyle/>
          <a:p>
            <a:r>
              <a:rPr lang="en-GB" cap="none" dirty="0"/>
              <a:t>Towards upgrading </a:t>
            </a:r>
            <a:r>
              <a:rPr lang="en-GB" cap="none" dirty="0" err="1"/>
              <a:t>CoalHMM</a:t>
            </a:r>
            <a:r>
              <a:rPr lang="en-GB" cap="none" dirty="0"/>
              <a:t>, </a:t>
            </a:r>
            <a:r>
              <a:rPr lang="en-GB" sz="4000" cap="none" dirty="0"/>
              <a:t>or the inconvenience of having a state-space explosion and trying to overcome it</a:t>
            </a:r>
            <a:endParaRPr lang="en-GB" cap="non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3523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</a:t>
            </a:r>
            <a:r>
              <a:rPr lang="en-DK" sz="2000" b="1" dirty="0"/>
              <a:t>discrete intervals </a:t>
            </a:r>
            <a:r>
              <a:rPr lang="en-DK" sz="2000" dirty="0"/>
              <a:t>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rate matrix into a </a:t>
            </a:r>
            <a:r>
              <a:rPr lang="en-DK" sz="2000" b="1" dirty="0"/>
              <a:t>transition probability matrix</a:t>
            </a:r>
            <a:r>
              <a:rPr lang="en-DK" sz="2000" dirty="0"/>
              <a:t>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Analytically.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Empirically from msprime.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(left) and analytical (right) log-transformed transition probability matrices for </a:t>
                </a:r>
                <a14:m>
                  <m:oMath xmlns:m="http://schemas.openxmlformats.org/officeDocument/2006/math">
                    <m:r>
                      <a:rPr lang="en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DK" sz="1400" dirty="0"/>
                  <a:t> and 20 discretized time intervals. The empirical matrix was calculated using an msprime simulation of 100 kb.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  <a:blipFill>
                <a:blip r:embed="rId4"/>
                <a:stretch>
                  <a:fillRect l="-504" t="-1316" r="-504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7D15188-4BDA-8948-8C9D-1908688B3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2095967"/>
            <a:ext cx="6598468" cy="307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20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mutational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1626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</a:t>
            </a:r>
            <a:r>
              <a:rPr lang="en-DK" sz="2000" b="1" dirty="0"/>
              <a:t>discrete intervals </a:t>
            </a:r>
            <a:r>
              <a:rPr lang="en-DK" sz="2000" dirty="0"/>
              <a:t>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probability of mutation given a tree height into the </a:t>
            </a:r>
            <a:r>
              <a:rPr lang="en-DK" sz="2000" b="1" dirty="0"/>
              <a:t>probability of mutation conditional on the discretized tree height</a:t>
            </a:r>
            <a:r>
              <a:rPr lang="en-DK" sz="20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(red) and analytical (blue) probability of mutation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DK" sz="1400" dirty="0"/>
                  <a:t> and 20 discretized time intervals. The empirical matrix was calculated using an msprime simulation of 100 kb.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  <a:blipFill>
                <a:blip r:embed="rId4"/>
                <a:stretch>
                  <a:fillRect l="-270" t="-1316" r="-270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CCCB6966-FE43-754F-809F-066580F6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844824"/>
            <a:ext cx="607504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42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</a:t>
            </a:r>
            <a:r>
              <a:rPr lang="en-DK" sz="2000" b="1" dirty="0"/>
              <a:t>HMM</a:t>
            </a:r>
            <a:r>
              <a:rPr lang="en-DK" sz="2000" dirty="0"/>
              <a:t>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Hidden states</a:t>
            </a:r>
            <a:r>
              <a:rPr lang="en-DK" sz="2000" dirty="0"/>
              <a:t>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Observations</a:t>
            </a:r>
            <a:r>
              <a:rPr lang="en-DK" sz="2000" dirty="0"/>
              <a:t>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Transition</a:t>
            </a:r>
            <a:r>
              <a:rPr lang="en-DK" sz="2000" dirty="0"/>
              <a:t>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Emission</a:t>
            </a:r>
            <a:r>
              <a:rPr lang="en-DK" sz="2000" dirty="0"/>
              <a:t>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Initial probabilities</a:t>
            </a:r>
            <a:r>
              <a:rPr lang="en-DK" sz="2000" dirty="0"/>
              <a:t>: equal.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A0E25A-C209-5B49-A490-C6A04B2360EA}"/>
              </a:ext>
            </a:extLst>
          </p:cNvPr>
          <p:cNvSpPr/>
          <p:nvPr/>
        </p:nvSpPr>
        <p:spPr bwMode="auto">
          <a:xfrm>
            <a:off x="760658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CA551FC-30E3-C94D-BDE8-D9D54F522EE2}"/>
              </a:ext>
            </a:extLst>
          </p:cNvPr>
          <p:cNvSpPr/>
          <p:nvPr/>
        </p:nvSpPr>
        <p:spPr bwMode="auto">
          <a:xfrm>
            <a:off x="803862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FD6503B-ABE5-ED42-B091-C63A0717D076}"/>
              </a:ext>
            </a:extLst>
          </p:cNvPr>
          <p:cNvSpPr/>
          <p:nvPr/>
        </p:nvSpPr>
        <p:spPr bwMode="auto">
          <a:xfrm>
            <a:off x="847067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91D624-C4DC-284D-8063-0C19E84B0622}"/>
              </a:ext>
            </a:extLst>
          </p:cNvPr>
          <p:cNvSpPr/>
          <p:nvPr/>
        </p:nvSpPr>
        <p:spPr bwMode="auto">
          <a:xfrm>
            <a:off x="8902724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5AFEBD2-338C-454A-9E6A-3E8B7D53515C}"/>
              </a:ext>
            </a:extLst>
          </p:cNvPr>
          <p:cNvSpPr/>
          <p:nvPr/>
        </p:nvSpPr>
        <p:spPr bwMode="auto">
          <a:xfrm>
            <a:off x="9334772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CC81ED8-3714-7847-A6EE-9E216DFE0800}"/>
              </a:ext>
            </a:extLst>
          </p:cNvPr>
          <p:cNvSpPr/>
          <p:nvPr/>
        </p:nvSpPr>
        <p:spPr bwMode="auto">
          <a:xfrm>
            <a:off x="976682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09ADDF2-F046-454D-9347-2825986F6F8C}"/>
              </a:ext>
            </a:extLst>
          </p:cNvPr>
          <p:cNvSpPr/>
          <p:nvPr/>
        </p:nvSpPr>
        <p:spPr bwMode="auto">
          <a:xfrm>
            <a:off x="1019886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251656C-9BA9-134D-95E2-A8B6BE8EE5F7}"/>
              </a:ext>
            </a:extLst>
          </p:cNvPr>
          <p:cNvSpPr/>
          <p:nvPr/>
        </p:nvSpPr>
        <p:spPr bwMode="auto">
          <a:xfrm>
            <a:off x="1063091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21C4DB4-D776-594C-A6AE-64BD8BF35CB4}"/>
              </a:ext>
            </a:extLst>
          </p:cNvPr>
          <p:cNvSpPr/>
          <p:nvPr/>
        </p:nvSpPr>
        <p:spPr bwMode="auto">
          <a:xfrm>
            <a:off x="1106054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FBA6376-0DED-104D-A951-0899679B2665}"/>
              </a:ext>
            </a:extLst>
          </p:cNvPr>
          <p:cNvSpPr/>
          <p:nvPr/>
        </p:nvSpPr>
        <p:spPr bwMode="auto">
          <a:xfrm>
            <a:off x="1149258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4CE3F1-FADA-6F42-8FA4-CB120084D254}"/>
              </a:ext>
            </a:extLst>
          </p:cNvPr>
          <p:cNvSpPr/>
          <p:nvPr/>
        </p:nvSpPr>
        <p:spPr bwMode="auto">
          <a:xfrm>
            <a:off x="760658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128A9F3-0583-6E49-B1A2-2610337F0276}"/>
              </a:ext>
            </a:extLst>
          </p:cNvPr>
          <p:cNvSpPr/>
          <p:nvPr/>
        </p:nvSpPr>
        <p:spPr bwMode="auto">
          <a:xfrm>
            <a:off x="803862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EAA8CDF-F003-4941-89A0-72824B8D7357}"/>
              </a:ext>
            </a:extLst>
          </p:cNvPr>
          <p:cNvSpPr/>
          <p:nvPr/>
        </p:nvSpPr>
        <p:spPr bwMode="auto">
          <a:xfrm>
            <a:off x="847067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8707A51-C6C7-0640-82E7-B3ED6C3C7922}"/>
              </a:ext>
            </a:extLst>
          </p:cNvPr>
          <p:cNvSpPr/>
          <p:nvPr/>
        </p:nvSpPr>
        <p:spPr bwMode="auto">
          <a:xfrm>
            <a:off x="8902724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A2E8C17-7EC8-8145-8F13-FB4A3CC418B6}"/>
              </a:ext>
            </a:extLst>
          </p:cNvPr>
          <p:cNvSpPr/>
          <p:nvPr/>
        </p:nvSpPr>
        <p:spPr bwMode="auto">
          <a:xfrm>
            <a:off x="9334772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6FABA2C-7718-A340-B91F-D5246C232F8C}"/>
              </a:ext>
            </a:extLst>
          </p:cNvPr>
          <p:cNvSpPr/>
          <p:nvPr/>
        </p:nvSpPr>
        <p:spPr bwMode="auto">
          <a:xfrm>
            <a:off x="9766820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C67DF82-B1DA-7549-885F-F31A4EF2DD12}"/>
              </a:ext>
            </a:extLst>
          </p:cNvPr>
          <p:cNvSpPr/>
          <p:nvPr/>
        </p:nvSpPr>
        <p:spPr bwMode="auto">
          <a:xfrm>
            <a:off x="1019886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CDAB4A5-692F-1A47-8384-23E5F8FEFAB9}"/>
              </a:ext>
            </a:extLst>
          </p:cNvPr>
          <p:cNvSpPr/>
          <p:nvPr/>
        </p:nvSpPr>
        <p:spPr bwMode="auto">
          <a:xfrm>
            <a:off x="1063091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360572A-9A5F-6B4C-A465-1EC146667857}"/>
              </a:ext>
            </a:extLst>
          </p:cNvPr>
          <p:cNvSpPr/>
          <p:nvPr/>
        </p:nvSpPr>
        <p:spPr bwMode="auto">
          <a:xfrm>
            <a:off x="1106054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FE17E1B-CE84-1045-AE4F-57D1BC7460DC}"/>
              </a:ext>
            </a:extLst>
          </p:cNvPr>
          <p:cNvSpPr/>
          <p:nvPr/>
        </p:nvSpPr>
        <p:spPr bwMode="auto">
          <a:xfrm>
            <a:off x="11492588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3EEC8D9-DF46-DF40-9420-7054983144D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F52333B-E631-814C-AFAC-1E26653DCFA4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5AC7165-7CC5-1A40-80F1-8B49D8FBBC0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4740EF6-6029-CA44-99DB-560421720B59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1D52759-0C42-D84C-8402-A5EF96BEFAE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1312878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BA26819-6F10-A244-8DC7-2E7152334E58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1312878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9A22C08-FC2A-D241-B885-8B23DE04FC5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04E4462-14D8-184F-836D-F4030AEDCBED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13801BC-9FB9-B34B-8814-25E1F39A1A9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20F222D-CD2B-794E-8EB7-780CBD66361D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277EA3F-A4C8-EE4A-A1D6-2B0861D24EA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161DCFA-F6FB-3D45-BFAE-E7BF0902D2E2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316AF60-C967-C047-B618-73E0BA1830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50BF677-4302-374C-98B6-96DE6355688D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0227CF8-5737-3E40-A1AE-8188D7B613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908720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3FD5756-C252-4040-BA31-634FEC7DE9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908720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C62D8D9-A1E5-E847-8C3D-B5225269DF1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59F78E5-13E7-5D40-80DF-84F14B247E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E077E5F-0518-9F42-9CD8-E991750D8C4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D5B9A66-0884-044E-B057-96BC2C7F2FD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3FEC45-73C1-1C46-ABAA-CC6B6EDA376F}"/>
              </a:ext>
            </a:extLst>
          </p:cNvPr>
          <p:cNvCxnSpPr>
            <a:stCxn id="66" idx="4"/>
            <a:endCxn id="88" idx="0"/>
          </p:cNvCxnSpPr>
          <p:nvPr/>
        </p:nvCxnSpPr>
        <p:spPr bwMode="auto">
          <a:xfrm>
            <a:off x="771459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1E0502-BE01-724D-BA27-70EDC96162AF}"/>
              </a:ext>
            </a:extLst>
          </p:cNvPr>
          <p:cNvCxnSpPr>
            <a:stCxn id="67" idx="4"/>
            <a:endCxn id="90" idx="0"/>
          </p:cNvCxnSpPr>
          <p:nvPr/>
        </p:nvCxnSpPr>
        <p:spPr bwMode="auto">
          <a:xfrm>
            <a:off x="814664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B56671A-F39D-DA4D-9E47-175F7B694E8F}"/>
              </a:ext>
            </a:extLst>
          </p:cNvPr>
          <p:cNvCxnSpPr>
            <a:stCxn id="68" idx="4"/>
            <a:endCxn id="92" idx="0"/>
          </p:cNvCxnSpPr>
          <p:nvPr/>
        </p:nvCxnSpPr>
        <p:spPr bwMode="auto">
          <a:xfrm>
            <a:off x="857868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3445CCE-7A7F-8848-BCB1-08D3003BD85E}"/>
              </a:ext>
            </a:extLst>
          </p:cNvPr>
          <p:cNvCxnSpPr>
            <a:stCxn id="74" idx="4"/>
            <a:endCxn id="94" idx="0"/>
          </p:cNvCxnSpPr>
          <p:nvPr/>
        </p:nvCxnSpPr>
        <p:spPr bwMode="auto">
          <a:xfrm>
            <a:off x="9010736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AE31564-DD4A-EF49-AB54-2D1E126632F9}"/>
              </a:ext>
            </a:extLst>
          </p:cNvPr>
          <p:cNvCxnSpPr>
            <a:stCxn id="76" idx="4"/>
            <a:endCxn id="95" idx="0"/>
          </p:cNvCxnSpPr>
          <p:nvPr/>
        </p:nvCxnSpPr>
        <p:spPr bwMode="auto">
          <a:xfrm>
            <a:off x="9442784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C6D75BA-FB03-9549-BF90-3707B784664A}"/>
              </a:ext>
            </a:extLst>
          </p:cNvPr>
          <p:cNvCxnSpPr>
            <a:stCxn id="78" idx="4"/>
            <a:endCxn id="97" idx="0"/>
          </p:cNvCxnSpPr>
          <p:nvPr/>
        </p:nvCxnSpPr>
        <p:spPr bwMode="auto">
          <a:xfrm>
            <a:off x="987483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0623739-B00B-FB4D-8B11-052829912EFC}"/>
              </a:ext>
            </a:extLst>
          </p:cNvPr>
          <p:cNvCxnSpPr>
            <a:stCxn id="80" idx="4"/>
            <a:endCxn id="98" idx="0"/>
          </p:cNvCxnSpPr>
          <p:nvPr/>
        </p:nvCxnSpPr>
        <p:spPr bwMode="auto">
          <a:xfrm>
            <a:off x="1030688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0ABF3C1-579F-5143-9B37-C83D0B9B9D89}"/>
              </a:ext>
            </a:extLst>
          </p:cNvPr>
          <p:cNvCxnSpPr>
            <a:stCxn id="82" idx="4"/>
            <a:endCxn id="100" idx="0"/>
          </p:cNvCxnSpPr>
          <p:nvPr/>
        </p:nvCxnSpPr>
        <p:spPr bwMode="auto">
          <a:xfrm>
            <a:off x="1073892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1CB759B-0D07-694F-B287-4BBFCDB96529}"/>
              </a:ext>
            </a:extLst>
          </p:cNvPr>
          <p:cNvCxnSpPr>
            <a:stCxn id="84" idx="4"/>
            <a:endCxn id="101" idx="0"/>
          </p:cNvCxnSpPr>
          <p:nvPr/>
        </p:nvCxnSpPr>
        <p:spPr bwMode="auto">
          <a:xfrm>
            <a:off x="1116855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2BF80C9-54BD-BC4F-84CC-9B1200169F20}"/>
              </a:ext>
            </a:extLst>
          </p:cNvPr>
          <p:cNvCxnSpPr>
            <a:stCxn id="86" idx="4"/>
            <a:endCxn id="103" idx="0"/>
          </p:cNvCxnSpPr>
          <p:nvPr/>
        </p:nvCxnSpPr>
        <p:spPr bwMode="auto">
          <a:xfrm>
            <a:off x="1160060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7450F38-1348-0A4B-AD08-20EC09722D0C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 bwMode="auto">
          <a:xfrm>
            <a:off x="782260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1355F7B-2A6A-CF47-9675-FCF339CD6F2D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 bwMode="auto">
          <a:xfrm>
            <a:off x="825465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5CC4422-0A70-0C43-998A-EBCAE3C03CA4}"/>
              </a:ext>
            </a:extLst>
          </p:cNvPr>
          <p:cNvCxnSpPr>
            <a:cxnSpLocks/>
            <a:stCxn id="68" idx="6"/>
            <a:endCxn id="74" idx="2"/>
          </p:cNvCxnSpPr>
          <p:nvPr/>
        </p:nvCxnSpPr>
        <p:spPr bwMode="auto">
          <a:xfrm>
            <a:off x="8686700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575169A-BF0D-1241-ABE8-F21FA4F47655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 bwMode="auto">
          <a:xfrm>
            <a:off x="9118748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3C7888D-4BC4-404B-8674-87FAE4187316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 bwMode="auto">
          <a:xfrm>
            <a:off x="9550796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B24B366-464D-BC4F-9B3D-35844F5319E8}"/>
              </a:ext>
            </a:extLst>
          </p:cNvPr>
          <p:cNvCxnSpPr>
            <a:cxnSpLocks/>
            <a:stCxn id="78" idx="6"/>
            <a:endCxn id="80" idx="2"/>
          </p:cNvCxnSpPr>
          <p:nvPr/>
        </p:nvCxnSpPr>
        <p:spPr bwMode="auto">
          <a:xfrm>
            <a:off x="998284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F55747C-89C4-5D4E-88C8-99A5E63A3B74}"/>
              </a:ext>
            </a:extLst>
          </p:cNvPr>
          <p:cNvCxnSpPr>
            <a:cxnSpLocks/>
            <a:stCxn id="80" idx="6"/>
            <a:endCxn id="82" idx="2"/>
          </p:cNvCxnSpPr>
          <p:nvPr/>
        </p:nvCxnSpPr>
        <p:spPr bwMode="auto">
          <a:xfrm>
            <a:off x="1041489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75E012F-DA9B-B443-9EC8-0B8A4E0F9BAE}"/>
              </a:ext>
            </a:extLst>
          </p:cNvPr>
          <p:cNvCxnSpPr>
            <a:cxnSpLocks/>
            <a:stCxn id="82" idx="6"/>
            <a:endCxn id="84" idx="2"/>
          </p:cNvCxnSpPr>
          <p:nvPr/>
        </p:nvCxnSpPr>
        <p:spPr bwMode="auto">
          <a:xfrm>
            <a:off x="10846940" y="2024844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A9CFC2A-7DED-E642-AD3F-2034A29BCB55}"/>
              </a:ext>
            </a:extLst>
          </p:cNvPr>
          <p:cNvCxnSpPr>
            <a:cxnSpLocks/>
            <a:stCxn id="84" idx="6"/>
            <a:endCxn id="86" idx="2"/>
          </p:cNvCxnSpPr>
          <p:nvPr/>
        </p:nvCxnSpPr>
        <p:spPr bwMode="auto">
          <a:xfrm>
            <a:off x="1127656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A120D79-C0C9-3642-9835-AA0519F2D92D}"/>
                  </a:ext>
                </a:extLst>
              </p:cNvPr>
              <p:cNvSpPr txBox="1"/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A120D79-C0C9-3642-9835-AA0519F2D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52A7D4D-7A9B-374B-9D58-24DCC0CC85F0}"/>
                  </a:ext>
                </a:extLst>
              </p:cNvPr>
              <p:cNvSpPr txBox="1"/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52A7D4D-7A9B-374B-9D58-24DCC0CC8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17953F1-4CAA-9946-AFEA-DBDA66B8E2B4}"/>
                  </a:ext>
                </a:extLst>
              </p:cNvPr>
              <p:cNvSpPr txBox="1"/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17953F1-4CAA-9946-AFEA-DBDA66B8E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584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</a:t>
            </a:r>
            <a:r>
              <a:rPr lang="en-DK" sz="2000" b="1" dirty="0"/>
              <a:t>HMM</a:t>
            </a:r>
            <a:r>
              <a:rPr lang="en-DK" sz="2000" dirty="0"/>
              <a:t>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Hidden states</a:t>
            </a:r>
            <a:r>
              <a:rPr lang="en-DK" sz="2000" dirty="0"/>
              <a:t>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Observations</a:t>
            </a:r>
            <a:r>
              <a:rPr lang="en-DK" sz="2000" dirty="0"/>
              <a:t>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Transition</a:t>
            </a:r>
            <a:r>
              <a:rPr lang="en-DK" sz="2000" dirty="0"/>
              <a:t>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Emission</a:t>
            </a:r>
            <a:r>
              <a:rPr lang="en-DK" sz="2000" dirty="0"/>
              <a:t>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Initial probabilities</a:t>
            </a:r>
            <a:r>
              <a:rPr lang="en-DK" sz="2000" dirty="0"/>
              <a:t>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</a:t>
            </a:r>
            <a:r>
              <a:rPr lang="en-DK" sz="2000" b="1" dirty="0"/>
              <a:t>optimize</a:t>
            </a:r>
            <a:r>
              <a:rPr lang="en-DK" sz="2000" dirty="0"/>
              <a:t> the likelihood on theta and rho.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BC754B5-D4A1-AC41-8A90-B62B20B61698}"/>
              </a:ext>
            </a:extLst>
          </p:cNvPr>
          <p:cNvSpPr/>
          <p:nvPr/>
        </p:nvSpPr>
        <p:spPr bwMode="auto">
          <a:xfrm>
            <a:off x="760658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38E2242-0BB0-9F4D-A104-1FD38424D6FD}"/>
              </a:ext>
            </a:extLst>
          </p:cNvPr>
          <p:cNvSpPr/>
          <p:nvPr/>
        </p:nvSpPr>
        <p:spPr bwMode="auto">
          <a:xfrm>
            <a:off x="803862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22678FC-EBF9-A149-B106-D68F039DDC81}"/>
              </a:ext>
            </a:extLst>
          </p:cNvPr>
          <p:cNvSpPr/>
          <p:nvPr/>
        </p:nvSpPr>
        <p:spPr bwMode="auto">
          <a:xfrm>
            <a:off x="847067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EEA8315-C2FD-E449-AFFD-142245D4FC9F}"/>
              </a:ext>
            </a:extLst>
          </p:cNvPr>
          <p:cNvSpPr/>
          <p:nvPr/>
        </p:nvSpPr>
        <p:spPr bwMode="auto">
          <a:xfrm>
            <a:off x="8902724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968E8A3-CA58-A142-9853-34CCDFC6CE5D}"/>
              </a:ext>
            </a:extLst>
          </p:cNvPr>
          <p:cNvSpPr/>
          <p:nvPr/>
        </p:nvSpPr>
        <p:spPr bwMode="auto">
          <a:xfrm>
            <a:off x="9334772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634A7ED-36F3-E041-B30E-A849955AB282}"/>
              </a:ext>
            </a:extLst>
          </p:cNvPr>
          <p:cNvSpPr/>
          <p:nvPr/>
        </p:nvSpPr>
        <p:spPr bwMode="auto">
          <a:xfrm>
            <a:off x="976682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2495BD1-B1AD-DF43-8153-3C24739E4FE6}"/>
              </a:ext>
            </a:extLst>
          </p:cNvPr>
          <p:cNvSpPr/>
          <p:nvPr/>
        </p:nvSpPr>
        <p:spPr bwMode="auto">
          <a:xfrm>
            <a:off x="1019886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8117538-E464-A042-BE71-33A75C03D82A}"/>
              </a:ext>
            </a:extLst>
          </p:cNvPr>
          <p:cNvSpPr/>
          <p:nvPr/>
        </p:nvSpPr>
        <p:spPr bwMode="auto">
          <a:xfrm>
            <a:off x="1063091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721942-21C0-3B43-862D-2E0820643B58}"/>
              </a:ext>
            </a:extLst>
          </p:cNvPr>
          <p:cNvSpPr/>
          <p:nvPr/>
        </p:nvSpPr>
        <p:spPr bwMode="auto">
          <a:xfrm>
            <a:off x="1106054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08BF731-6AD5-5B4F-BB4A-C1DCCC2DAC50}"/>
              </a:ext>
            </a:extLst>
          </p:cNvPr>
          <p:cNvSpPr/>
          <p:nvPr/>
        </p:nvSpPr>
        <p:spPr bwMode="auto">
          <a:xfrm>
            <a:off x="1149258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20AE556-0FEB-294E-A32C-9E501CF0E036}"/>
              </a:ext>
            </a:extLst>
          </p:cNvPr>
          <p:cNvSpPr/>
          <p:nvPr/>
        </p:nvSpPr>
        <p:spPr bwMode="auto">
          <a:xfrm>
            <a:off x="760658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F93910E-D79D-3442-AC8C-07E61E68CB7A}"/>
              </a:ext>
            </a:extLst>
          </p:cNvPr>
          <p:cNvSpPr/>
          <p:nvPr/>
        </p:nvSpPr>
        <p:spPr bwMode="auto">
          <a:xfrm>
            <a:off x="803862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327D04-7776-5547-BB73-91DA5600C9EA}"/>
              </a:ext>
            </a:extLst>
          </p:cNvPr>
          <p:cNvSpPr/>
          <p:nvPr/>
        </p:nvSpPr>
        <p:spPr bwMode="auto">
          <a:xfrm>
            <a:off x="847067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390A2D0-B1C5-F34B-8714-7F6B73203FA2}"/>
              </a:ext>
            </a:extLst>
          </p:cNvPr>
          <p:cNvSpPr/>
          <p:nvPr/>
        </p:nvSpPr>
        <p:spPr bwMode="auto">
          <a:xfrm>
            <a:off x="8902724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05EB031-090E-CB48-8C09-2D37A4748305}"/>
              </a:ext>
            </a:extLst>
          </p:cNvPr>
          <p:cNvSpPr/>
          <p:nvPr/>
        </p:nvSpPr>
        <p:spPr bwMode="auto">
          <a:xfrm>
            <a:off x="9334772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61C42D3-7172-1643-9470-903744D06450}"/>
              </a:ext>
            </a:extLst>
          </p:cNvPr>
          <p:cNvSpPr/>
          <p:nvPr/>
        </p:nvSpPr>
        <p:spPr bwMode="auto">
          <a:xfrm>
            <a:off x="9766820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221D3B8-5A26-E34D-8CD5-40A433F3FDD8}"/>
              </a:ext>
            </a:extLst>
          </p:cNvPr>
          <p:cNvSpPr/>
          <p:nvPr/>
        </p:nvSpPr>
        <p:spPr bwMode="auto">
          <a:xfrm>
            <a:off x="1019886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EDCCAAD-CA4E-AF4C-97BA-D263C6EA3AEA}"/>
              </a:ext>
            </a:extLst>
          </p:cNvPr>
          <p:cNvSpPr/>
          <p:nvPr/>
        </p:nvSpPr>
        <p:spPr bwMode="auto">
          <a:xfrm>
            <a:off x="1063091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D94151-774C-3847-AE14-A69D951E7EE9}"/>
              </a:ext>
            </a:extLst>
          </p:cNvPr>
          <p:cNvSpPr/>
          <p:nvPr/>
        </p:nvSpPr>
        <p:spPr bwMode="auto">
          <a:xfrm>
            <a:off x="1106054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7C9DE66-3036-914E-9246-CFCDB77A4829}"/>
              </a:ext>
            </a:extLst>
          </p:cNvPr>
          <p:cNvSpPr/>
          <p:nvPr/>
        </p:nvSpPr>
        <p:spPr bwMode="auto">
          <a:xfrm>
            <a:off x="11492588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3B509B0-4DF0-7D45-9B8A-A5DDB3E0BC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60940F7-83FA-D548-B711-045B04BB352C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6ED423-84C5-BA44-9DB9-2B8A6F365C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DF159F-F104-D44D-ADE9-3D9A3BE8B17C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15620C-EB00-CA47-A8B8-97EE751D202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1312878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B9A4F1A-4A41-5746-978F-0077841B1B27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1312878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A3F1A5E-3917-0B49-9FFA-5F39BA4588D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29D6209-8AF6-4247-9160-E55CDD91D07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18F7169-796A-E046-AEC4-9084DADCD8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55C02DC-6863-8A49-9BD0-FC18227F0355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0879D29-ABB0-E54A-9756-70C71121B8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159B9E7-7034-0C4D-A689-B8C56CC4A79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0EE0C9-2218-A946-B9E7-4A47B0EA58D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D2835F4-10CB-6341-984B-EB7257C5E1D7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DC437E5-2F48-DA46-8F81-B910DEE78F4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908720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7E0F4CE-5814-AF47-B355-8520034FC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908720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E041B15-01E0-C344-A290-CBA767F9885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56084CE-17CF-0649-B9B5-606F982254DB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C74AE0C-A58E-364C-BE7B-78FA7F4E289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E499FDC-EAE9-0844-9EC0-2FE48C2D57E6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4533B0F-D610-6B46-B8B2-A8292A2BEA35}"/>
              </a:ext>
            </a:extLst>
          </p:cNvPr>
          <p:cNvCxnSpPr>
            <a:stCxn id="66" idx="4"/>
            <a:endCxn id="88" idx="0"/>
          </p:cNvCxnSpPr>
          <p:nvPr/>
        </p:nvCxnSpPr>
        <p:spPr bwMode="auto">
          <a:xfrm>
            <a:off x="771459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AA7D0B7-39A3-9341-BB40-A208DC4CF9B8}"/>
              </a:ext>
            </a:extLst>
          </p:cNvPr>
          <p:cNvCxnSpPr>
            <a:stCxn id="67" idx="4"/>
            <a:endCxn id="90" idx="0"/>
          </p:cNvCxnSpPr>
          <p:nvPr/>
        </p:nvCxnSpPr>
        <p:spPr bwMode="auto">
          <a:xfrm>
            <a:off x="814664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E95E915-0FB5-1B4C-9F65-2D76D3D1886A}"/>
              </a:ext>
            </a:extLst>
          </p:cNvPr>
          <p:cNvCxnSpPr>
            <a:stCxn id="68" idx="4"/>
            <a:endCxn id="92" idx="0"/>
          </p:cNvCxnSpPr>
          <p:nvPr/>
        </p:nvCxnSpPr>
        <p:spPr bwMode="auto">
          <a:xfrm>
            <a:off x="857868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FEB7C6B-EC61-0748-AE19-D234D1F299FC}"/>
              </a:ext>
            </a:extLst>
          </p:cNvPr>
          <p:cNvCxnSpPr>
            <a:stCxn id="74" idx="4"/>
            <a:endCxn id="94" idx="0"/>
          </p:cNvCxnSpPr>
          <p:nvPr/>
        </p:nvCxnSpPr>
        <p:spPr bwMode="auto">
          <a:xfrm>
            <a:off x="9010736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22D212A-D188-AB48-948A-EE998219530D}"/>
              </a:ext>
            </a:extLst>
          </p:cNvPr>
          <p:cNvCxnSpPr>
            <a:stCxn id="76" idx="4"/>
            <a:endCxn id="95" idx="0"/>
          </p:cNvCxnSpPr>
          <p:nvPr/>
        </p:nvCxnSpPr>
        <p:spPr bwMode="auto">
          <a:xfrm>
            <a:off x="9442784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B543E5-F2C4-2C47-B332-64494C6E8DB9}"/>
              </a:ext>
            </a:extLst>
          </p:cNvPr>
          <p:cNvCxnSpPr>
            <a:stCxn id="78" idx="4"/>
            <a:endCxn id="97" idx="0"/>
          </p:cNvCxnSpPr>
          <p:nvPr/>
        </p:nvCxnSpPr>
        <p:spPr bwMode="auto">
          <a:xfrm>
            <a:off x="987483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29460C6-0704-1742-9DB9-856622B30C8B}"/>
              </a:ext>
            </a:extLst>
          </p:cNvPr>
          <p:cNvCxnSpPr>
            <a:stCxn id="80" idx="4"/>
            <a:endCxn id="98" idx="0"/>
          </p:cNvCxnSpPr>
          <p:nvPr/>
        </p:nvCxnSpPr>
        <p:spPr bwMode="auto">
          <a:xfrm>
            <a:off x="1030688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4C2868A-2DDD-D34D-95F4-DA8120A0F878}"/>
              </a:ext>
            </a:extLst>
          </p:cNvPr>
          <p:cNvCxnSpPr>
            <a:stCxn id="82" idx="4"/>
            <a:endCxn id="100" idx="0"/>
          </p:cNvCxnSpPr>
          <p:nvPr/>
        </p:nvCxnSpPr>
        <p:spPr bwMode="auto">
          <a:xfrm>
            <a:off x="1073892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D428CA0-E324-1C45-ACF5-4768FA6F1941}"/>
              </a:ext>
            </a:extLst>
          </p:cNvPr>
          <p:cNvCxnSpPr>
            <a:stCxn id="84" idx="4"/>
            <a:endCxn id="101" idx="0"/>
          </p:cNvCxnSpPr>
          <p:nvPr/>
        </p:nvCxnSpPr>
        <p:spPr bwMode="auto">
          <a:xfrm>
            <a:off x="1116855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5108887-081E-CA4D-814D-B03A3E5FE032}"/>
              </a:ext>
            </a:extLst>
          </p:cNvPr>
          <p:cNvCxnSpPr>
            <a:stCxn id="86" idx="4"/>
            <a:endCxn id="103" idx="0"/>
          </p:cNvCxnSpPr>
          <p:nvPr/>
        </p:nvCxnSpPr>
        <p:spPr bwMode="auto">
          <a:xfrm>
            <a:off x="1160060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5721AC3-AF41-9446-BBA8-A6D5097E62C3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 bwMode="auto">
          <a:xfrm>
            <a:off x="782260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245559A-4DDD-124B-B574-07E1611A0849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 bwMode="auto">
          <a:xfrm>
            <a:off x="825465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7846EF2-7447-D34B-963C-264AE545679F}"/>
              </a:ext>
            </a:extLst>
          </p:cNvPr>
          <p:cNvCxnSpPr>
            <a:cxnSpLocks/>
            <a:stCxn id="68" idx="6"/>
            <a:endCxn id="74" idx="2"/>
          </p:cNvCxnSpPr>
          <p:nvPr/>
        </p:nvCxnSpPr>
        <p:spPr bwMode="auto">
          <a:xfrm>
            <a:off x="8686700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A096FE9-E851-1044-896F-F487406D4812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 bwMode="auto">
          <a:xfrm>
            <a:off x="9118748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0222112-8F3D-6C4F-B343-1F1C0E9D600B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 bwMode="auto">
          <a:xfrm>
            <a:off x="9550796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F818FEC-7B61-0B4A-8CCE-F7DB5E2426AE}"/>
              </a:ext>
            </a:extLst>
          </p:cNvPr>
          <p:cNvCxnSpPr>
            <a:cxnSpLocks/>
            <a:stCxn id="78" idx="6"/>
            <a:endCxn id="80" idx="2"/>
          </p:cNvCxnSpPr>
          <p:nvPr/>
        </p:nvCxnSpPr>
        <p:spPr bwMode="auto">
          <a:xfrm>
            <a:off x="998284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6647FA6-1A0B-074F-9D00-80DFE220BAA6}"/>
              </a:ext>
            </a:extLst>
          </p:cNvPr>
          <p:cNvCxnSpPr>
            <a:cxnSpLocks/>
            <a:stCxn id="80" idx="6"/>
            <a:endCxn id="82" idx="2"/>
          </p:cNvCxnSpPr>
          <p:nvPr/>
        </p:nvCxnSpPr>
        <p:spPr bwMode="auto">
          <a:xfrm>
            <a:off x="1041489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0146AB2-CF81-2D46-9499-4F16621D3071}"/>
              </a:ext>
            </a:extLst>
          </p:cNvPr>
          <p:cNvCxnSpPr>
            <a:cxnSpLocks/>
            <a:stCxn id="82" idx="6"/>
            <a:endCxn id="84" idx="2"/>
          </p:cNvCxnSpPr>
          <p:nvPr/>
        </p:nvCxnSpPr>
        <p:spPr bwMode="auto">
          <a:xfrm>
            <a:off x="10846940" y="2024844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FC14F3-4841-CE48-9773-E3B5800F7A55}"/>
              </a:ext>
            </a:extLst>
          </p:cNvPr>
          <p:cNvCxnSpPr>
            <a:cxnSpLocks/>
            <a:stCxn id="84" idx="6"/>
            <a:endCxn id="86" idx="2"/>
          </p:cNvCxnSpPr>
          <p:nvPr/>
        </p:nvCxnSpPr>
        <p:spPr bwMode="auto">
          <a:xfrm>
            <a:off x="1127656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4F990FD-F15F-AA4A-BEF6-1666DBCA81FB}"/>
                  </a:ext>
                </a:extLst>
              </p:cNvPr>
              <p:cNvSpPr txBox="1"/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4F990FD-F15F-AA4A-BEF6-1666DBCA8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6F31D66-62F0-1D4C-8998-1964C90610AF}"/>
                  </a:ext>
                </a:extLst>
              </p:cNvPr>
              <p:cNvSpPr txBox="1"/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6F31D66-62F0-1D4C-8998-1964C9061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6ABE3FD-5FC9-1C45-B490-9896E03C9679}"/>
                  </a:ext>
                </a:extLst>
              </p:cNvPr>
              <p:cNvSpPr txBox="1"/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6ABE3FD-5FC9-1C45-B490-9896E03C9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045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</a:t>
            </a:r>
            <a:r>
              <a:rPr lang="en-DK" sz="2000" b="1" dirty="0"/>
              <a:t>HMM</a:t>
            </a:r>
            <a:r>
              <a:rPr lang="en-DK" sz="2000" dirty="0"/>
              <a:t>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Hidden states</a:t>
            </a:r>
            <a:r>
              <a:rPr lang="en-DK" sz="2000" dirty="0"/>
              <a:t>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Observations</a:t>
            </a:r>
            <a:r>
              <a:rPr lang="en-DK" sz="2000" dirty="0"/>
              <a:t>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Transition</a:t>
            </a:r>
            <a:r>
              <a:rPr lang="en-DK" sz="2000" dirty="0"/>
              <a:t>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Emission</a:t>
            </a:r>
            <a:r>
              <a:rPr lang="en-DK" sz="2000" dirty="0"/>
              <a:t>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Initial probabilities</a:t>
            </a:r>
            <a:r>
              <a:rPr lang="en-DK" sz="2000" dirty="0"/>
              <a:t>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</a:t>
            </a:r>
            <a:r>
              <a:rPr lang="en-DK" sz="2000" b="1" dirty="0"/>
              <a:t>optimize</a:t>
            </a:r>
            <a:r>
              <a:rPr lang="en-DK" sz="2000" dirty="0"/>
              <a:t> the likelihood on theta and rho.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Obtain probabilities per state using a </a:t>
            </a:r>
            <a:r>
              <a:rPr lang="en-DK" sz="2000" b="1" dirty="0"/>
              <a:t>forward-backward algorithm</a:t>
            </a:r>
            <a:r>
              <a:rPr lang="en-DK" sz="2000" dirty="0"/>
              <a:t> on the optimized parameters.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1312878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1312878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908720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908720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2024844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8DD5E45-7B22-6A42-98F5-6FB5DB5A8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8548" y="3167711"/>
            <a:ext cx="4760528" cy="279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479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4C8C1-98EF-AF44-A648-86A94C78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1268760"/>
            <a:ext cx="9994348" cy="49824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44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BA9D927-CE1C-8B49-930C-A73A5398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84" y="1412776"/>
            <a:ext cx="9622804" cy="481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361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13E9A-9A44-1F44-A8D4-D6111E56B538}"/>
              </a:ext>
            </a:extLst>
          </p:cNvPr>
          <p:cNvCxnSpPr/>
          <p:nvPr/>
        </p:nvCxnSpPr>
        <p:spPr bwMode="auto">
          <a:xfrm flipH="1">
            <a:off x="6910083" y="4219307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B21A17-E928-7A48-8FE2-0D5DD7528969}"/>
              </a:ext>
            </a:extLst>
          </p:cNvPr>
          <p:cNvCxnSpPr>
            <a:cxnSpLocks/>
          </p:cNvCxnSpPr>
          <p:nvPr/>
        </p:nvCxnSpPr>
        <p:spPr bwMode="auto">
          <a:xfrm>
            <a:off x="7457327" y="4199701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6FF20-EA37-0A4F-BE28-2209B2BDA198}"/>
              </a:ext>
            </a:extLst>
          </p:cNvPr>
          <p:cNvCxnSpPr>
            <a:cxnSpLocks/>
          </p:cNvCxnSpPr>
          <p:nvPr/>
        </p:nvCxnSpPr>
        <p:spPr bwMode="auto">
          <a:xfrm>
            <a:off x="8764272" y="4219307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07B19-749D-0440-82D5-DF44293086C2}"/>
              </a:ext>
            </a:extLst>
          </p:cNvPr>
          <p:cNvCxnSpPr>
            <a:cxnSpLocks/>
          </p:cNvCxnSpPr>
          <p:nvPr/>
        </p:nvCxnSpPr>
        <p:spPr bwMode="auto">
          <a:xfrm>
            <a:off x="8771712" y="2060848"/>
            <a:ext cx="1499164" cy="338437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3CB867-8CEB-4A48-9C2B-93ED50EA25A1}"/>
              </a:ext>
            </a:extLst>
          </p:cNvPr>
          <p:cNvCxnSpPr>
            <a:cxnSpLocks/>
          </p:cNvCxnSpPr>
          <p:nvPr/>
        </p:nvCxnSpPr>
        <p:spPr bwMode="auto">
          <a:xfrm>
            <a:off x="8764272" y="2052470"/>
            <a:ext cx="0" cy="215845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E31EA-E54E-4941-BBDA-4522A526F460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2263378"/>
            <a:ext cx="1409450" cy="318184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078DE-4C2E-7E43-948F-AB85BDBD6CF6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1196752"/>
            <a:ext cx="0" cy="108012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57BEF-BA0D-3442-8787-828BE5D1808D}"/>
              </a:ext>
            </a:extLst>
          </p:cNvPr>
          <p:cNvCxnSpPr/>
          <p:nvPr/>
        </p:nvCxnSpPr>
        <p:spPr bwMode="auto">
          <a:xfrm flipH="1">
            <a:off x="5518348" y="4236880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9FF822-08A7-1D42-9DE3-CC1DE15B2B62}"/>
              </a:ext>
            </a:extLst>
          </p:cNvPr>
          <p:cNvCxnSpPr>
            <a:cxnSpLocks/>
          </p:cNvCxnSpPr>
          <p:nvPr/>
        </p:nvCxnSpPr>
        <p:spPr bwMode="auto">
          <a:xfrm>
            <a:off x="6054734" y="1196752"/>
            <a:ext cx="0" cy="304012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4219971"/>
            <a:ext cx="3260711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2060848"/>
            <a:ext cx="4238845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7822604" y="1332021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DDC3E14D-6215-FB4F-B48B-99251C40FEAE}"/>
              </a:ext>
            </a:extLst>
          </p:cNvPr>
          <p:cNvSpPr/>
          <p:nvPr/>
        </p:nvSpPr>
        <p:spPr>
          <a:xfrm>
            <a:off x="253252" y="2204805"/>
            <a:ext cx="46114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Moving towards ILS: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Mailund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Survey the state space.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Simplify the state space using symmetry.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independent Ne, rho, theta.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C5A73B-BD14-984E-92B2-DDD55481A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93" y="2327714"/>
            <a:ext cx="2541392" cy="15848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B806-D5E2-7A41-96C4-E409ACFAA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567" y="4365104"/>
            <a:ext cx="599942" cy="8752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06E15B-1EA1-5843-B1C4-7B007753C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797" y="4365104"/>
            <a:ext cx="606402" cy="8846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522D92-D912-C245-AEF2-E07CC5F21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237" y="3423443"/>
            <a:ext cx="599942" cy="875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BA8C6A-68FA-3F44-9593-13377F08C0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797"/>
          <a:stretch/>
        </p:blipFill>
        <p:spPr>
          <a:xfrm>
            <a:off x="10582973" y="5517232"/>
            <a:ext cx="599942" cy="4568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891AFA-5823-5A4B-B6AC-E8DC6A5CD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797"/>
          <a:stretch/>
        </p:blipFill>
        <p:spPr>
          <a:xfrm>
            <a:off x="8330209" y="5554588"/>
            <a:ext cx="599942" cy="4568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87183B-29B5-7F43-8455-A7DD9CD2F4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533"/>
          <a:stretch/>
        </p:blipFill>
        <p:spPr>
          <a:xfrm>
            <a:off x="5934040" y="5536510"/>
            <a:ext cx="606402" cy="4376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8FF7C1-28BA-1F40-9BB1-C8A07860EEC1}"/>
              </a:ext>
            </a:extLst>
          </p:cNvPr>
          <p:cNvCxnSpPr>
            <a:cxnSpLocks/>
          </p:cNvCxnSpPr>
          <p:nvPr/>
        </p:nvCxnSpPr>
        <p:spPr bwMode="auto">
          <a:xfrm flipH="1">
            <a:off x="5279728" y="5426024"/>
            <a:ext cx="6431308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52465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13E9A-9A44-1F44-A8D4-D6111E56B538}"/>
              </a:ext>
            </a:extLst>
          </p:cNvPr>
          <p:cNvCxnSpPr/>
          <p:nvPr/>
        </p:nvCxnSpPr>
        <p:spPr bwMode="auto">
          <a:xfrm flipH="1">
            <a:off x="6910083" y="4219307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B21A17-E928-7A48-8FE2-0D5DD7528969}"/>
              </a:ext>
            </a:extLst>
          </p:cNvPr>
          <p:cNvCxnSpPr>
            <a:cxnSpLocks/>
          </p:cNvCxnSpPr>
          <p:nvPr/>
        </p:nvCxnSpPr>
        <p:spPr bwMode="auto">
          <a:xfrm>
            <a:off x="7457327" y="4199701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6FF20-EA37-0A4F-BE28-2209B2BDA198}"/>
              </a:ext>
            </a:extLst>
          </p:cNvPr>
          <p:cNvCxnSpPr>
            <a:cxnSpLocks/>
          </p:cNvCxnSpPr>
          <p:nvPr/>
        </p:nvCxnSpPr>
        <p:spPr bwMode="auto">
          <a:xfrm>
            <a:off x="8764272" y="4219307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07B19-749D-0440-82D5-DF44293086C2}"/>
              </a:ext>
            </a:extLst>
          </p:cNvPr>
          <p:cNvCxnSpPr>
            <a:cxnSpLocks/>
          </p:cNvCxnSpPr>
          <p:nvPr/>
        </p:nvCxnSpPr>
        <p:spPr bwMode="auto">
          <a:xfrm>
            <a:off x="8771712" y="2060848"/>
            <a:ext cx="1499164" cy="338437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3CB867-8CEB-4A48-9C2B-93ED50EA25A1}"/>
              </a:ext>
            </a:extLst>
          </p:cNvPr>
          <p:cNvCxnSpPr>
            <a:cxnSpLocks/>
          </p:cNvCxnSpPr>
          <p:nvPr/>
        </p:nvCxnSpPr>
        <p:spPr bwMode="auto">
          <a:xfrm>
            <a:off x="8764272" y="2052470"/>
            <a:ext cx="0" cy="215845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E31EA-E54E-4941-BBDA-4522A526F460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2263378"/>
            <a:ext cx="1409450" cy="318184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078DE-4C2E-7E43-948F-AB85BDBD6CF6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1196752"/>
            <a:ext cx="0" cy="108012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57BEF-BA0D-3442-8787-828BE5D1808D}"/>
              </a:ext>
            </a:extLst>
          </p:cNvPr>
          <p:cNvCxnSpPr/>
          <p:nvPr/>
        </p:nvCxnSpPr>
        <p:spPr bwMode="auto">
          <a:xfrm flipH="1">
            <a:off x="5518348" y="4236880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9FF822-08A7-1D42-9DE3-CC1DE15B2B62}"/>
              </a:ext>
            </a:extLst>
          </p:cNvPr>
          <p:cNvCxnSpPr>
            <a:cxnSpLocks/>
          </p:cNvCxnSpPr>
          <p:nvPr/>
        </p:nvCxnSpPr>
        <p:spPr bwMode="auto">
          <a:xfrm>
            <a:off x="6054734" y="1196752"/>
            <a:ext cx="0" cy="304012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4219971"/>
            <a:ext cx="3260711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2060848"/>
            <a:ext cx="4238845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7822604" y="1332021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C5A73B-BD14-984E-92B2-DDD55481A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93" y="2327714"/>
            <a:ext cx="2541392" cy="15848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B806-D5E2-7A41-96C4-E409ACFAA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567" y="4365104"/>
            <a:ext cx="599942" cy="8752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06E15B-1EA1-5843-B1C4-7B007753C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797" y="4365104"/>
            <a:ext cx="606402" cy="8846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522D92-D912-C245-AEF2-E07CC5F21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237" y="3423443"/>
            <a:ext cx="599942" cy="875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BA8C6A-68FA-3F44-9593-13377F08C0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797"/>
          <a:stretch/>
        </p:blipFill>
        <p:spPr>
          <a:xfrm>
            <a:off x="10582973" y="5517232"/>
            <a:ext cx="599942" cy="4568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891AFA-5823-5A4B-B6AC-E8DC6A5CD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797"/>
          <a:stretch/>
        </p:blipFill>
        <p:spPr>
          <a:xfrm>
            <a:off x="8330209" y="5554588"/>
            <a:ext cx="599942" cy="4568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87183B-29B5-7F43-8455-A7DD9CD2F4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533"/>
          <a:stretch/>
        </p:blipFill>
        <p:spPr>
          <a:xfrm>
            <a:off x="5934040" y="5536510"/>
            <a:ext cx="606402" cy="4376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8FF7C1-28BA-1F40-9BB1-C8A07860EEC1}"/>
              </a:ext>
            </a:extLst>
          </p:cNvPr>
          <p:cNvCxnSpPr>
            <a:cxnSpLocks/>
          </p:cNvCxnSpPr>
          <p:nvPr/>
        </p:nvCxnSpPr>
        <p:spPr bwMode="auto">
          <a:xfrm flipH="1">
            <a:off x="5279728" y="5426024"/>
            <a:ext cx="6431308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331D8F-B7CD-2449-8980-73C391C1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540" y="2470357"/>
            <a:ext cx="2947842" cy="29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39D459-F030-5248-815D-AECF2EF313BA}"/>
              </a:ext>
            </a:extLst>
          </p:cNvPr>
          <p:cNvSpPr txBox="1"/>
          <p:nvPr/>
        </p:nvSpPr>
        <p:spPr>
          <a:xfrm>
            <a:off x="1078442" y="1858319"/>
            <a:ext cx="380039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latin typeface="+mn-lt"/>
              </a:rPr>
              <a:t>n=2, 15 states, </a:t>
            </a:r>
            <a:r>
              <a:rPr lang="en-DK" sz="2000" dirty="0"/>
              <a:t>225 (44) transitions</a:t>
            </a:r>
            <a:endParaRPr lang="en-DK" sz="20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898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13E9A-9A44-1F44-A8D4-D6111E56B538}"/>
              </a:ext>
            </a:extLst>
          </p:cNvPr>
          <p:cNvCxnSpPr/>
          <p:nvPr/>
        </p:nvCxnSpPr>
        <p:spPr bwMode="auto">
          <a:xfrm flipH="1">
            <a:off x="6910083" y="4219307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B21A17-E928-7A48-8FE2-0D5DD7528969}"/>
              </a:ext>
            </a:extLst>
          </p:cNvPr>
          <p:cNvCxnSpPr>
            <a:cxnSpLocks/>
          </p:cNvCxnSpPr>
          <p:nvPr/>
        </p:nvCxnSpPr>
        <p:spPr bwMode="auto">
          <a:xfrm>
            <a:off x="7457327" y="4199701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6FF20-EA37-0A4F-BE28-2209B2BDA198}"/>
              </a:ext>
            </a:extLst>
          </p:cNvPr>
          <p:cNvCxnSpPr>
            <a:cxnSpLocks/>
          </p:cNvCxnSpPr>
          <p:nvPr/>
        </p:nvCxnSpPr>
        <p:spPr bwMode="auto">
          <a:xfrm>
            <a:off x="8764272" y="4219307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07B19-749D-0440-82D5-DF44293086C2}"/>
              </a:ext>
            </a:extLst>
          </p:cNvPr>
          <p:cNvCxnSpPr>
            <a:cxnSpLocks/>
          </p:cNvCxnSpPr>
          <p:nvPr/>
        </p:nvCxnSpPr>
        <p:spPr bwMode="auto">
          <a:xfrm>
            <a:off x="8771712" y="2060848"/>
            <a:ext cx="1499164" cy="338437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3CB867-8CEB-4A48-9C2B-93ED50EA25A1}"/>
              </a:ext>
            </a:extLst>
          </p:cNvPr>
          <p:cNvCxnSpPr>
            <a:cxnSpLocks/>
          </p:cNvCxnSpPr>
          <p:nvPr/>
        </p:nvCxnSpPr>
        <p:spPr bwMode="auto">
          <a:xfrm>
            <a:off x="8764272" y="2052470"/>
            <a:ext cx="0" cy="215845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E31EA-E54E-4941-BBDA-4522A526F460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2263378"/>
            <a:ext cx="1409450" cy="318184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078DE-4C2E-7E43-948F-AB85BDBD6CF6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1196752"/>
            <a:ext cx="0" cy="108012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57BEF-BA0D-3442-8787-828BE5D1808D}"/>
              </a:ext>
            </a:extLst>
          </p:cNvPr>
          <p:cNvCxnSpPr/>
          <p:nvPr/>
        </p:nvCxnSpPr>
        <p:spPr bwMode="auto">
          <a:xfrm flipH="1">
            <a:off x="5518348" y="4236880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9FF822-08A7-1D42-9DE3-CC1DE15B2B62}"/>
              </a:ext>
            </a:extLst>
          </p:cNvPr>
          <p:cNvCxnSpPr>
            <a:cxnSpLocks/>
          </p:cNvCxnSpPr>
          <p:nvPr/>
        </p:nvCxnSpPr>
        <p:spPr bwMode="auto">
          <a:xfrm>
            <a:off x="6054734" y="1196752"/>
            <a:ext cx="0" cy="304012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4219971"/>
            <a:ext cx="3260711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2060848"/>
            <a:ext cx="4238845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7822604" y="1332021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C5A73B-BD14-984E-92B2-DDD55481A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93" y="2327714"/>
            <a:ext cx="2541392" cy="15848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B806-D5E2-7A41-96C4-E409ACFAA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567" y="4365104"/>
            <a:ext cx="599942" cy="8752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06E15B-1EA1-5843-B1C4-7B007753C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797" y="4365104"/>
            <a:ext cx="606402" cy="8846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522D92-D912-C245-AEF2-E07CC5F21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237" y="3423443"/>
            <a:ext cx="599942" cy="875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BA8C6A-68FA-3F44-9593-13377F08C0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797"/>
          <a:stretch/>
        </p:blipFill>
        <p:spPr>
          <a:xfrm>
            <a:off x="10582973" y="5517232"/>
            <a:ext cx="599942" cy="4568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891AFA-5823-5A4B-B6AC-E8DC6A5CD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797"/>
          <a:stretch/>
        </p:blipFill>
        <p:spPr>
          <a:xfrm>
            <a:off x="8330209" y="5554588"/>
            <a:ext cx="599942" cy="4568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87183B-29B5-7F43-8455-A7DD9CD2F4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533"/>
          <a:stretch/>
        </p:blipFill>
        <p:spPr>
          <a:xfrm>
            <a:off x="5934040" y="5536510"/>
            <a:ext cx="606402" cy="4376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8FF7C1-28BA-1F40-9BB1-C8A07860EEC1}"/>
              </a:ext>
            </a:extLst>
          </p:cNvPr>
          <p:cNvCxnSpPr>
            <a:cxnSpLocks/>
          </p:cNvCxnSpPr>
          <p:nvPr/>
        </p:nvCxnSpPr>
        <p:spPr bwMode="auto">
          <a:xfrm flipH="1">
            <a:off x="5279728" y="5426024"/>
            <a:ext cx="6431308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041DC5-7083-5941-8066-C44A2B2E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87" y="2492896"/>
            <a:ext cx="3177845" cy="317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803912-D5AB-0B4F-974B-AB50A4B11860}"/>
              </a:ext>
            </a:extLst>
          </p:cNvPr>
          <p:cNvSpPr txBox="1"/>
          <p:nvPr/>
        </p:nvSpPr>
        <p:spPr>
          <a:xfrm>
            <a:off x="1078442" y="1858319"/>
            <a:ext cx="380039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latin typeface="+mn-lt"/>
              </a:rPr>
              <a:t>n=2, 15 states, </a:t>
            </a:r>
            <a:r>
              <a:rPr lang="en-DK" sz="2000" dirty="0"/>
              <a:t>225 (44) transitions</a:t>
            </a:r>
            <a:endParaRPr lang="en-DK" sz="20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772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Outline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8617D14-0053-4D4D-8F69-23EB257CDC4B}"/>
              </a:ext>
            </a:extLst>
          </p:cNvPr>
          <p:cNvSpPr txBox="1">
            <a:spLocks/>
          </p:cNvSpPr>
          <p:nvPr/>
        </p:nvSpPr>
        <p:spPr>
          <a:xfrm>
            <a:off x="549796" y="1628800"/>
            <a:ext cx="11556000" cy="324036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b="0" kern="0" cap="none" dirty="0"/>
              <a:t>The coalescent with recombination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b="0" kern="0" cap="none" dirty="0"/>
              <a:t>The state-space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b="0" kern="0" cap="none" dirty="0"/>
              <a:t>Time discretization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b="0" kern="0" cap="none" dirty="0"/>
              <a:t>An HMM for rho and theta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b="0" kern="0" cap="none" dirty="0"/>
              <a:t>Moving towards ILS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3600" b="0" kern="0" cap="non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0208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09B66D9-9FF0-994E-AF78-DFD671018187}"/>
              </a:ext>
            </a:extLst>
          </p:cNvPr>
          <p:cNvSpPr/>
          <p:nvPr/>
        </p:nvSpPr>
        <p:spPr bwMode="auto">
          <a:xfrm>
            <a:off x="909836" y="1002970"/>
            <a:ext cx="936104" cy="12177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A8E618-5DD8-3642-A4A4-B74635A8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6" y="1215989"/>
            <a:ext cx="11855052" cy="444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34A4C-21B8-D349-A63F-55D08250CA8F}"/>
              </a:ext>
            </a:extLst>
          </p:cNvPr>
          <p:cNvSpPr txBox="1"/>
          <p:nvPr/>
        </p:nvSpPr>
        <p:spPr>
          <a:xfrm>
            <a:off x="1072812" y="322728"/>
            <a:ext cx="1004319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n=3		203 states	   </a:t>
            </a:r>
            <a:r>
              <a:rPr lang="en-DK" sz="3600" dirty="0"/>
              <a:t>41,209 (1,118) transitions</a:t>
            </a:r>
            <a:endParaRPr lang="en-DK" sz="3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3253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45583BD7-BBA0-4B4B-AC84-C5C9861959BA}"/>
              </a:ext>
            </a:extLst>
          </p:cNvPr>
          <p:cNvSpPr txBox="1"/>
          <p:nvPr/>
        </p:nvSpPr>
        <p:spPr>
          <a:xfrm>
            <a:off x="1072812" y="322728"/>
            <a:ext cx="1004319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n=3		203 states	   </a:t>
            </a:r>
            <a:r>
              <a:rPr lang="en-DK" sz="3600" dirty="0"/>
              <a:t>41,209 (1,118) transitions</a:t>
            </a:r>
            <a:endParaRPr lang="en-DK" sz="360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B66D9-9FF0-994E-AF78-DFD671018187}"/>
              </a:ext>
            </a:extLst>
          </p:cNvPr>
          <p:cNvSpPr/>
          <p:nvPr/>
        </p:nvSpPr>
        <p:spPr bwMode="auto">
          <a:xfrm>
            <a:off x="909836" y="1002970"/>
            <a:ext cx="936104" cy="12177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D00A431-ED6F-E743-956A-3EB0353BA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169368"/>
            <a:ext cx="4839606" cy="483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D85E438-6513-824D-BD31-9752422C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62" y="1169368"/>
            <a:ext cx="4968552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48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09B66D9-9FF0-994E-AF78-DFD671018187}"/>
              </a:ext>
            </a:extLst>
          </p:cNvPr>
          <p:cNvSpPr/>
          <p:nvPr/>
        </p:nvSpPr>
        <p:spPr bwMode="auto">
          <a:xfrm>
            <a:off x="909836" y="1002970"/>
            <a:ext cx="936104" cy="12177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90903-3A6C-BD44-BEFA-51855EE395D6}"/>
              </a:ext>
            </a:extLst>
          </p:cNvPr>
          <p:cNvSpPr txBox="1"/>
          <p:nvPr/>
        </p:nvSpPr>
        <p:spPr>
          <a:xfrm>
            <a:off x="503746" y="332656"/>
            <a:ext cx="11181331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3600" dirty="0">
                <a:latin typeface="+mn-lt"/>
              </a:rPr>
              <a:t>n=4      </a:t>
            </a:r>
            <a:r>
              <a:rPr lang="en-DK" sz="3600" dirty="0"/>
              <a:t>4,140</a:t>
            </a:r>
            <a:r>
              <a:rPr lang="en-DK" sz="3600" dirty="0">
                <a:latin typeface="+mn-lt"/>
              </a:rPr>
              <a:t> states       </a:t>
            </a:r>
            <a:r>
              <a:rPr lang="en-DK" sz="3600" dirty="0"/>
              <a:t>17,131,321 (35,446) transitions</a:t>
            </a:r>
            <a:endParaRPr lang="en-DK" sz="3600" dirty="0">
              <a:latin typeface="+mn-lt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8662D8-EBCB-214F-81CB-CF744D83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16" y="1082888"/>
            <a:ext cx="5085184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064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coalescent with recombination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6C37A-292C-6640-AEE3-F05BD4895BF1}"/>
              </a:ext>
            </a:extLst>
          </p:cNvPr>
          <p:cNvCxnSpPr/>
          <p:nvPr/>
        </p:nvCxnSpPr>
        <p:spPr bwMode="auto">
          <a:xfrm>
            <a:off x="762822" y="3211758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FFDC74-BC58-004F-8649-53A7BAF1FD02}"/>
              </a:ext>
            </a:extLst>
          </p:cNvPr>
          <p:cNvCxnSpPr/>
          <p:nvPr/>
        </p:nvCxnSpPr>
        <p:spPr bwMode="auto">
          <a:xfrm>
            <a:off x="1385676" y="2779710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BA1A95-248D-7B44-B7D8-C996CB5C8EBE}"/>
              </a:ext>
            </a:extLst>
          </p:cNvPr>
          <p:cNvSpPr/>
          <p:nvPr/>
        </p:nvSpPr>
        <p:spPr bwMode="auto">
          <a:xfrm flipH="1" flipV="1">
            <a:off x="1842942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AD4EFA-422B-9445-97F6-574E26707C92}"/>
              </a:ext>
            </a:extLst>
          </p:cNvPr>
          <p:cNvSpPr/>
          <p:nvPr/>
        </p:nvSpPr>
        <p:spPr bwMode="auto">
          <a:xfrm flipH="1" flipV="1">
            <a:off x="1220088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E4B6C-576C-0544-BB71-16C4F6A3050B}"/>
              </a:ext>
            </a:extLst>
          </p:cNvPr>
          <p:cNvSpPr/>
          <p:nvPr/>
        </p:nvSpPr>
        <p:spPr bwMode="auto">
          <a:xfrm flipH="1" flipV="1">
            <a:off x="2084184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15F8D-21A7-BF48-8C28-0343E4A07C1B}"/>
              </a:ext>
            </a:extLst>
          </p:cNvPr>
          <p:cNvSpPr/>
          <p:nvPr/>
        </p:nvSpPr>
        <p:spPr bwMode="auto">
          <a:xfrm flipH="1" flipV="1">
            <a:off x="2707038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11D769-A601-DC40-AE08-25D94D9227BF}"/>
              </a:ext>
            </a:extLst>
          </p:cNvPr>
          <p:cNvCxnSpPr>
            <a:cxnSpLocks/>
            <a:stCxn id="10" idx="4"/>
          </p:cNvCxnSpPr>
          <p:nvPr/>
        </p:nvCxnSpPr>
        <p:spPr bwMode="auto">
          <a:xfrm flipV="1">
            <a:off x="1304381" y="1567859"/>
            <a:ext cx="325535" cy="15596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AE6CC6-0073-E349-8174-D934287CA77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 flipV="1">
            <a:off x="1629916" y="1567859"/>
            <a:ext cx="297319" cy="1127558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1065E-3C18-9049-A7FA-4DED6C022AD0}"/>
              </a:ext>
            </a:extLst>
          </p:cNvPr>
          <p:cNvCxnSpPr>
            <a:cxnSpLocks/>
            <a:stCxn id="11" idx="4"/>
          </p:cNvCxnSpPr>
          <p:nvPr/>
        </p:nvCxnSpPr>
        <p:spPr bwMode="auto">
          <a:xfrm flipV="1">
            <a:off x="2168477" y="2474102"/>
            <a:ext cx="284975" cy="653363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FD7F0-352A-854A-B26E-E42301D9E2EA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 flipH="1" flipV="1">
            <a:off x="2453452" y="2474102"/>
            <a:ext cx="278275" cy="24600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ACB304-7E30-A944-8683-52566DFCFE77}"/>
              </a:ext>
            </a:extLst>
          </p:cNvPr>
          <p:cNvSpPr txBox="1"/>
          <p:nvPr/>
        </p:nvSpPr>
        <p:spPr>
          <a:xfrm>
            <a:off x="4582244" y="1739457"/>
            <a:ext cx="65527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Two loci: </a:t>
            </a:r>
            <a:r>
              <a:rPr lang="en-DK" sz="2000" b="1" dirty="0">
                <a:latin typeface="+mn-lt"/>
              </a:rPr>
              <a:t>different coalescent times </a:t>
            </a:r>
            <a:r>
              <a:rPr lang="en-DK" sz="2000" dirty="0">
                <a:latin typeface="+mn-lt"/>
              </a:rPr>
              <a:t>(tree heights) if unlinked by recombination.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>
                <a:latin typeface="+mn-lt"/>
              </a:rPr>
              <a:t>Mutations</a:t>
            </a:r>
            <a:r>
              <a:rPr lang="en-DK" sz="2000" dirty="0">
                <a:latin typeface="+mn-lt"/>
              </a:rPr>
              <a:t> are distributed depending on the tree height.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We can </a:t>
            </a:r>
            <a:r>
              <a:rPr lang="en-DK" sz="2000" b="1" dirty="0">
                <a:latin typeface="+mn-lt"/>
              </a:rPr>
              <a:t>learn about ρ through mutations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565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coalescent with recombination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6C37A-292C-6640-AEE3-F05BD4895BF1}"/>
              </a:ext>
            </a:extLst>
          </p:cNvPr>
          <p:cNvCxnSpPr/>
          <p:nvPr/>
        </p:nvCxnSpPr>
        <p:spPr bwMode="auto">
          <a:xfrm>
            <a:off x="762822" y="3211758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FFDC74-BC58-004F-8649-53A7BAF1FD02}"/>
              </a:ext>
            </a:extLst>
          </p:cNvPr>
          <p:cNvCxnSpPr/>
          <p:nvPr/>
        </p:nvCxnSpPr>
        <p:spPr bwMode="auto">
          <a:xfrm>
            <a:off x="1385676" y="2779710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BA1A95-248D-7B44-B7D8-C996CB5C8EBE}"/>
              </a:ext>
            </a:extLst>
          </p:cNvPr>
          <p:cNvSpPr/>
          <p:nvPr/>
        </p:nvSpPr>
        <p:spPr bwMode="auto">
          <a:xfrm flipH="1" flipV="1">
            <a:off x="1842942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AD4EFA-422B-9445-97F6-574E26707C92}"/>
              </a:ext>
            </a:extLst>
          </p:cNvPr>
          <p:cNvSpPr/>
          <p:nvPr/>
        </p:nvSpPr>
        <p:spPr bwMode="auto">
          <a:xfrm flipH="1" flipV="1">
            <a:off x="1220088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E4B6C-576C-0544-BB71-16C4F6A3050B}"/>
              </a:ext>
            </a:extLst>
          </p:cNvPr>
          <p:cNvSpPr/>
          <p:nvPr/>
        </p:nvSpPr>
        <p:spPr bwMode="auto">
          <a:xfrm flipH="1" flipV="1">
            <a:off x="2084184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15F8D-21A7-BF48-8C28-0343E4A07C1B}"/>
              </a:ext>
            </a:extLst>
          </p:cNvPr>
          <p:cNvSpPr/>
          <p:nvPr/>
        </p:nvSpPr>
        <p:spPr bwMode="auto">
          <a:xfrm flipH="1" flipV="1">
            <a:off x="2707038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11D769-A601-DC40-AE08-25D94D9227BF}"/>
              </a:ext>
            </a:extLst>
          </p:cNvPr>
          <p:cNvCxnSpPr>
            <a:cxnSpLocks/>
            <a:stCxn id="10" idx="4"/>
          </p:cNvCxnSpPr>
          <p:nvPr/>
        </p:nvCxnSpPr>
        <p:spPr bwMode="auto">
          <a:xfrm flipV="1">
            <a:off x="1304381" y="1567859"/>
            <a:ext cx="325535" cy="15596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AE6CC6-0073-E349-8174-D934287CA77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 flipV="1">
            <a:off x="1629916" y="1567859"/>
            <a:ext cx="297319" cy="1127558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1065E-3C18-9049-A7FA-4DED6C022AD0}"/>
              </a:ext>
            </a:extLst>
          </p:cNvPr>
          <p:cNvCxnSpPr>
            <a:cxnSpLocks/>
            <a:stCxn id="11" idx="4"/>
          </p:cNvCxnSpPr>
          <p:nvPr/>
        </p:nvCxnSpPr>
        <p:spPr bwMode="auto">
          <a:xfrm flipV="1">
            <a:off x="2168477" y="2474102"/>
            <a:ext cx="284975" cy="653363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FD7F0-352A-854A-B26E-E42301D9E2EA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 flipH="1" flipV="1">
            <a:off x="2453452" y="2474102"/>
            <a:ext cx="278275" cy="24600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BD12F2D-246C-6043-A21E-C3FE20C61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" b="67796"/>
          <a:stretch/>
        </p:blipFill>
        <p:spPr>
          <a:xfrm>
            <a:off x="35292" y="3812738"/>
            <a:ext cx="12066525" cy="1956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954C83-92A1-AF47-AA92-1058513A6CFB}"/>
                  </a:ext>
                </a:extLst>
              </p:cNvPr>
              <p:cNvSpPr/>
              <p:nvPr/>
            </p:nvSpPr>
            <p:spPr>
              <a:xfrm>
                <a:off x="4726260" y="3504961"/>
                <a:ext cx="72728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da-DK" sz="1400" dirty="0" err="1"/>
                  <a:t>Tree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heights</a:t>
                </a:r>
                <a:r>
                  <a:rPr lang="da-DK" sz="1400" dirty="0"/>
                  <a:t> </a:t>
                </a:r>
                <a:r>
                  <a:rPr lang="da-DK" sz="1400" dirty="0" err="1"/>
                  <a:t>along</a:t>
                </a:r>
                <a:r>
                  <a:rPr lang="da-DK" sz="1400" dirty="0"/>
                  <a:t> an </a:t>
                </a:r>
                <a:r>
                  <a:rPr lang="en-DK" sz="1400" dirty="0"/>
                  <a:t>msprime simulation of 100 kb, with </a:t>
                </a:r>
                <a14:m>
                  <m:oMath xmlns:m="http://schemas.openxmlformats.org/officeDocument/2006/math">
                    <m:r>
                      <a:rPr lang="en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DK" sz="1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DK" sz="1400" dirty="0"/>
                  <a:t> 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954C83-92A1-AF47-AA92-1058513A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260" y="3504961"/>
                <a:ext cx="7272808" cy="307777"/>
              </a:xfrm>
              <a:prstGeom prst="rect">
                <a:avLst/>
              </a:prstGeom>
              <a:blipFill>
                <a:blip r:embed="rId5"/>
                <a:stretch>
                  <a:fillRect t="-4167" b="-2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AAA6A6E-84B2-F347-A958-C89C83227D8C}"/>
              </a:ext>
            </a:extLst>
          </p:cNvPr>
          <p:cNvSpPr txBox="1"/>
          <p:nvPr/>
        </p:nvSpPr>
        <p:spPr>
          <a:xfrm>
            <a:off x="4582244" y="1739457"/>
            <a:ext cx="65527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Two loci: </a:t>
            </a:r>
            <a:r>
              <a:rPr lang="en-DK" sz="2000" b="1" dirty="0">
                <a:latin typeface="+mn-lt"/>
              </a:rPr>
              <a:t>different coalescent times </a:t>
            </a:r>
            <a:r>
              <a:rPr lang="en-DK" sz="2000" dirty="0">
                <a:latin typeface="+mn-lt"/>
              </a:rPr>
              <a:t>(tree heights) if unlinked by recombination.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>
                <a:latin typeface="+mn-lt"/>
              </a:rPr>
              <a:t>Mutations</a:t>
            </a:r>
            <a:r>
              <a:rPr lang="en-DK" sz="2000" dirty="0">
                <a:latin typeface="+mn-lt"/>
              </a:rPr>
              <a:t> are distributed depending on the tree height.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We can </a:t>
            </a:r>
            <a:r>
              <a:rPr lang="en-DK" sz="2000" b="1" dirty="0">
                <a:latin typeface="+mn-lt"/>
              </a:rPr>
              <a:t>learn about ρ through mutations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67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2E41FB-A5C3-AE48-9B09-AC7A4A92D6B5}"/>
              </a:ext>
            </a:extLst>
          </p:cNvPr>
          <p:cNvGrpSpPr/>
          <p:nvPr/>
        </p:nvGrpSpPr>
        <p:grpSpPr>
          <a:xfrm>
            <a:off x="536113" y="2636912"/>
            <a:ext cx="4678701" cy="1868127"/>
            <a:chOff x="536113" y="2636912"/>
            <a:chExt cx="4678701" cy="186812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31801CE-C8B8-F941-9060-127160DEE1AF}"/>
                </a:ext>
              </a:extLst>
            </p:cNvPr>
            <p:cNvGrpSpPr/>
            <p:nvPr/>
          </p:nvGrpSpPr>
          <p:grpSpPr>
            <a:xfrm>
              <a:off x="4941299" y="2636912"/>
              <a:ext cx="273515" cy="478403"/>
              <a:chOff x="2155072" y="2035602"/>
              <a:chExt cx="193721" cy="338836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982AF3A-CF25-4F44-A439-ACB94D59682A}"/>
                  </a:ext>
                </a:extLst>
              </p:cNvPr>
              <p:cNvSpPr/>
              <p:nvPr/>
            </p:nvSpPr>
            <p:spPr bwMode="auto">
              <a:xfrm flipH="1" flipV="1">
                <a:off x="2155072" y="2035602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48B92FD-4C5D-E946-92B4-7DC77196FAC3}"/>
                  </a:ext>
                </a:extLst>
              </p:cNvPr>
              <p:cNvCxnSpPr>
                <a:cxnSpLocks/>
                <a:stCxn id="185" idx="6"/>
              </p:cNvCxnSpPr>
              <p:nvPr/>
            </p:nvCxnSpPr>
            <p:spPr bwMode="auto">
              <a:xfrm>
                <a:off x="2155072" y="2067272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0EA075C-96C2-9245-8608-8BB55CD98495}"/>
                  </a:ext>
                </a:extLst>
              </p:cNvPr>
              <p:cNvSpPr/>
              <p:nvPr/>
            </p:nvSpPr>
            <p:spPr bwMode="auto">
              <a:xfrm flipH="1" flipV="1">
                <a:off x="2155138" y="2311098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659DF34-7A31-5640-AC5F-68585EF31E61}"/>
                  </a:ext>
                </a:extLst>
              </p:cNvPr>
              <p:cNvCxnSpPr>
                <a:cxnSpLocks/>
                <a:stCxn id="187" idx="6"/>
              </p:cNvCxnSpPr>
              <p:nvPr/>
            </p:nvCxnSpPr>
            <p:spPr bwMode="auto">
              <a:xfrm>
                <a:off x="2155138" y="2342768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EBF158-D631-5A4B-87A7-654E89CD01FE}"/>
                </a:ext>
              </a:extLst>
            </p:cNvPr>
            <p:cNvGrpSpPr/>
            <p:nvPr/>
          </p:nvGrpSpPr>
          <p:grpSpPr>
            <a:xfrm>
              <a:off x="4898601" y="4271394"/>
              <a:ext cx="312083" cy="203314"/>
              <a:chOff x="11283224" y="3557012"/>
              <a:chExt cx="221037" cy="144000"/>
            </a:xfrm>
          </p:grpSpPr>
          <p:sp>
            <p:nvSpPr>
              <p:cNvPr id="183" name="Cross 182">
                <a:extLst>
                  <a:ext uri="{FF2B5EF4-FFF2-40B4-BE49-F238E27FC236}">
                    <a16:creationId xmlns:a16="http://schemas.microsoft.com/office/drawing/2014/main" id="{19CDBFF9-DF47-D945-8E2F-5FEFA6C6B8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700000">
                <a:off x="11283224" y="3557012"/>
                <a:ext cx="144000" cy="144000"/>
              </a:xfrm>
              <a:prstGeom prst="plus">
                <a:avLst>
                  <a:gd name="adj" fmla="val 45718"/>
                </a:avLst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961ED39-B672-DB40-BB74-8339AB626A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360261" y="3630538"/>
                <a:ext cx="144000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F0E6110-A0AC-9C43-997F-E275F90B7C9A}"/>
                </a:ext>
              </a:extLst>
            </p:cNvPr>
            <p:cNvGrpSpPr/>
            <p:nvPr/>
          </p:nvGrpSpPr>
          <p:grpSpPr>
            <a:xfrm>
              <a:off x="3117879" y="4365104"/>
              <a:ext cx="546937" cy="89430"/>
              <a:chOff x="4948326" y="2347859"/>
              <a:chExt cx="387376" cy="63340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6E9E39C-2C4C-C142-B32E-B2C8418E1DEF}"/>
                  </a:ext>
                </a:extLst>
              </p:cNvPr>
              <p:cNvSpPr/>
              <p:nvPr/>
            </p:nvSpPr>
            <p:spPr bwMode="auto">
              <a:xfrm flipH="1" flipV="1">
                <a:off x="4948326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6255F0E-D143-3F47-8FA9-5BD59BACD0D0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 bwMode="auto">
              <a:xfrm>
                <a:off x="4948326" y="237952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C457B5B-CDAD-624E-A4AD-556ABB3A9297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CBC6D79-5140-4346-9EAE-D55D100A9E4C}"/>
                  </a:ext>
                </a:extLst>
              </p:cNvPr>
              <p:cNvCxnSpPr>
                <a:cxnSpLocks/>
                <a:stCxn id="181" idx="6"/>
              </p:cNvCxnSpPr>
              <p:nvPr/>
            </p:nvCxnSpPr>
            <p:spPr bwMode="auto">
              <a:xfrm flipH="1">
                <a:off x="5142048" y="2379529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B79482F-F9E3-3544-AB10-1FDBABC01742}"/>
                </a:ext>
              </a:extLst>
            </p:cNvPr>
            <p:cNvGrpSpPr/>
            <p:nvPr/>
          </p:nvGrpSpPr>
          <p:grpSpPr>
            <a:xfrm>
              <a:off x="3162594" y="2768116"/>
              <a:ext cx="546937" cy="312167"/>
              <a:chOff x="4948326" y="1986380"/>
              <a:chExt cx="387376" cy="221097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2EBECBB-CB14-4144-98F2-6DD25FFD8A02}"/>
                  </a:ext>
                </a:extLst>
              </p:cNvPr>
              <p:cNvSpPr/>
              <p:nvPr/>
            </p:nvSpPr>
            <p:spPr bwMode="auto">
              <a:xfrm flipH="1" flipV="1">
                <a:off x="4948326" y="1986380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600B33C-79A2-184A-94B2-89985630C8D2}"/>
                  </a:ext>
                </a:extLst>
              </p:cNvPr>
              <p:cNvCxnSpPr>
                <a:cxnSpLocks/>
                <a:stCxn id="175" idx="6"/>
              </p:cNvCxnSpPr>
              <p:nvPr/>
            </p:nvCxnSpPr>
            <p:spPr bwMode="auto">
              <a:xfrm>
                <a:off x="4948326" y="2018050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154A11F-189B-2141-8CDE-25457E670A92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14413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4EC14CC-F2BD-1242-A5CF-2DA5C9EFF0B9}"/>
                  </a:ext>
                </a:extLst>
              </p:cNvPr>
              <p:cNvCxnSpPr>
                <a:cxnSpLocks/>
                <a:stCxn id="177" idx="6"/>
              </p:cNvCxnSpPr>
              <p:nvPr/>
            </p:nvCxnSpPr>
            <p:spPr bwMode="auto">
              <a:xfrm flipH="1">
                <a:off x="5142048" y="217580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B960481-FA71-4B41-90E9-DAF113BBA7E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04750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BB1A68C-0B56-3B48-A40D-DBBA798F7C64}"/>
                </a:ext>
              </a:extLst>
            </p:cNvPr>
            <p:cNvGrpSpPr/>
            <p:nvPr/>
          </p:nvGrpSpPr>
          <p:grpSpPr>
            <a:xfrm>
              <a:off x="1919291" y="4229285"/>
              <a:ext cx="558879" cy="275754"/>
              <a:chOff x="656300" y="2698099"/>
              <a:chExt cx="395834" cy="19530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275204F-A11E-C647-8A56-53D518D8ECC8}"/>
                  </a:ext>
                </a:extLst>
              </p:cNvPr>
              <p:cNvSpPr/>
              <p:nvPr/>
            </p:nvSpPr>
            <p:spPr bwMode="auto">
              <a:xfrm flipH="1" flipV="1">
                <a:off x="656300" y="269809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6DCCB7D-170E-E844-9ADA-3DDE08622324}"/>
                  </a:ext>
                </a:extLst>
              </p:cNvPr>
              <p:cNvCxnSpPr>
                <a:cxnSpLocks/>
                <a:stCxn id="171" idx="6"/>
              </p:cNvCxnSpPr>
              <p:nvPr/>
            </p:nvCxnSpPr>
            <p:spPr bwMode="auto">
              <a:xfrm>
                <a:off x="656300" y="272976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B88006C-657C-6048-8919-FDD35EF0A214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8794" y="2830066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9ACA5D3-9681-9B46-B7C5-2F328C56DAE0}"/>
                  </a:ext>
                </a:extLst>
              </p:cNvPr>
              <p:cNvCxnSpPr>
                <a:cxnSpLocks/>
                <a:stCxn id="173" idx="6"/>
              </p:cNvCxnSpPr>
              <p:nvPr/>
            </p:nvCxnSpPr>
            <p:spPr bwMode="auto">
              <a:xfrm flipH="1">
                <a:off x="858480" y="2861736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84579F9-0256-1547-A073-17318BC17FA7}"/>
                </a:ext>
              </a:extLst>
            </p:cNvPr>
            <p:cNvGrpSpPr/>
            <p:nvPr/>
          </p:nvGrpSpPr>
          <p:grpSpPr>
            <a:xfrm>
              <a:off x="1919291" y="2878199"/>
              <a:ext cx="546937" cy="89430"/>
              <a:chOff x="656300" y="2206497"/>
              <a:chExt cx="387376" cy="633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733E725-70BA-064A-9491-08582DF71BA0}"/>
                  </a:ext>
                </a:extLst>
              </p:cNvPr>
              <p:cNvSpPr/>
              <p:nvPr/>
            </p:nvSpPr>
            <p:spPr bwMode="auto">
              <a:xfrm flipH="1" flipV="1">
                <a:off x="656300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BAFB41F-4235-1046-AFB4-CE3896ED0EB5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 bwMode="auto">
              <a:xfrm>
                <a:off x="656300" y="2238167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63F4B87-AABF-304C-AC82-50BFCDA6CC63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0336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AA4C2F4-7C74-AE4D-9DF9-519EACD8BDCC}"/>
                  </a:ext>
                </a:extLst>
              </p:cNvPr>
              <p:cNvCxnSpPr>
                <a:cxnSpLocks/>
                <a:stCxn id="169" idx="6"/>
              </p:cNvCxnSpPr>
              <p:nvPr/>
            </p:nvCxnSpPr>
            <p:spPr bwMode="auto">
              <a:xfrm flipH="1">
                <a:off x="850022" y="223816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09B859C-6660-1F4F-A407-F73EF28EE5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37793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812AF0F-C72B-CB44-AADE-E1962ED91664}"/>
                </a:ext>
              </a:extLst>
            </p:cNvPr>
            <p:cNvSpPr txBox="1"/>
            <p:nvPr/>
          </p:nvSpPr>
          <p:spPr>
            <a:xfrm>
              <a:off x="536113" y="3429000"/>
              <a:ext cx="1512554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Recombination event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97FFF40-C55A-E149-A017-0F9C84AE5F19}"/>
                </a:ext>
              </a:extLst>
            </p:cNvPr>
            <p:cNvSpPr txBox="1"/>
            <p:nvPr/>
          </p:nvSpPr>
          <p:spPr>
            <a:xfrm>
              <a:off x="3461952" y="3438276"/>
              <a:ext cx="1479347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Coalescence event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FD1A8A4-AA8A-0048-954E-7CA13D0A771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05136" y="3445655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102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2E41FB-A5C3-AE48-9B09-AC7A4A92D6B5}"/>
              </a:ext>
            </a:extLst>
          </p:cNvPr>
          <p:cNvGrpSpPr/>
          <p:nvPr/>
        </p:nvGrpSpPr>
        <p:grpSpPr>
          <a:xfrm>
            <a:off x="536113" y="2636912"/>
            <a:ext cx="4678701" cy="1868127"/>
            <a:chOff x="536113" y="2636912"/>
            <a:chExt cx="4678701" cy="186812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31801CE-C8B8-F941-9060-127160DEE1AF}"/>
                </a:ext>
              </a:extLst>
            </p:cNvPr>
            <p:cNvGrpSpPr/>
            <p:nvPr/>
          </p:nvGrpSpPr>
          <p:grpSpPr>
            <a:xfrm>
              <a:off x="4941299" y="2636912"/>
              <a:ext cx="273515" cy="478403"/>
              <a:chOff x="2155072" y="2035602"/>
              <a:chExt cx="193721" cy="338836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982AF3A-CF25-4F44-A439-ACB94D59682A}"/>
                  </a:ext>
                </a:extLst>
              </p:cNvPr>
              <p:cNvSpPr/>
              <p:nvPr/>
            </p:nvSpPr>
            <p:spPr bwMode="auto">
              <a:xfrm flipH="1" flipV="1">
                <a:off x="2155072" y="2035602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48B92FD-4C5D-E946-92B4-7DC77196FAC3}"/>
                  </a:ext>
                </a:extLst>
              </p:cNvPr>
              <p:cNvCxnSpPr>
                <a:cxnSpLocks/>
                <a:stCxn id="185" idx="6"/>
              </p:cNvCxnSpPr>
              <p:nvPr/>
            </p:nvCxnSpPr>
            <p:spPr bwMode="auto">
              <a:xfrm>
                <a:off x="2155072" y="2067272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0EA075C-96C2-9245-8608-8BB55CD98495}"/>
                  </a:ext>
                </a:extLst>
              </p:cNvPr>
              <p:cNvSpPr/>
              <p:nvPr/>
            </p:nvSpPr>
            <p:spPr bwMode="auto">
              <a:xfrm flipH="1" flipV="1">
                <a:off x="2155138" y="2311098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659DF34-7A31-5640-AC5F-68585EF31E61}"/>
                  </a:ext>
                </a:extLst>
              </p:cNvPr>
              <p:cNvCxnSpPr>
                <a:cxnSpLocks/>
                <a:stCxn id="187" idx="6"/>
              </p:cNvCxnSpPr>
              <p:nvPr/>
            </p:nvCxnSpPr>
            <p:spPr bwMode="auto">
              <a:xfrm>
                <a:off x="2155138" y="2342768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EBF158-D631-5A4B-87A7-654E89CD01FE}"/>
                </a:ext>
              </a:extLst>
            </p:cNvPr>
            <p:cNvGrpSpPr/>
            <p:nvPr/>
          </p:nvGrpSpPr>
          <p:grpSpPr>
            <a:xfrm>
              <a:off x="4898601" y="4271394"/>
              <a:ext cx="312083" cy="203314"/>
              <a:chOff x="11283224" y="3557012"/>
              <a:chExt cx="221037" cy="144000"/>
            </a:xfrm>
          </p:grpSpPr>
          <p:sp>
            <p:nvSpPr>
              <p:cNvPr id="183" name="Cross 182">
                <a:extLst>
                  <a:ext uri="{FF2B5EF4-FFF2-40B4-BE49-F238E27FC236}">
                    <a16:creationId xmlns:a16="http://schemas.microsoft.com/office/drawing/2014/main" id="{19CDBFF9-DF47-D945-8E2F-5FEFA6C6B8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700000">
                <a:off x="11283224" y="3557012"/>
                <a:ext cx="144000" cy="144000"/>
              </a:xfrm>
              <a:prstGeom prst="plus">
                <a:avLst>
                  <a:gd name="adj" fmla="val 45718"/>
                </a:avLst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961ED39-B672-DB40-BB74-8339AB626A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360261" y="3630538"/>
                <a:ext cx="144000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F0E6110-A0AC-9C43-997F-E275F90B7C9A}"/>
                </a:ext>
              </a:extLst>
            </p:cNvPr>
            <p:cNvGrpSpPr/>
            <p:nvPr/>
          </p:nvGrpSpPr>
          <p:grpSpPr>
            <a:xfrm>
              <a:off x="3117879" y="4365104"/>
              <a:ext cx="546937" cy="89430"/>
              <a:chOff x="4948326" y="2347859"/>
              <a:chExt cx="387376" cy="63340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6E9E39C-2C4C-C142-B32E-B2C8418E1DEF}"/>
                  </a:ext>
                </a:extLst>
              </p:cNvPr>
              <p:cNvSpPr/>
              <p:nvPr/>
            </p:nvSpPr>
            <p:spPr bwMode="auto">
              <a:xfrm flipH="1" flipV="1">
                <a:off x="4948326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6255F0E-D143-3F47-8FA9-5BD59BACD0D0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 bwMode="auto">
              <a:xfrm>
                <a:off x="4948326" y="237952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C457B5B-CDAD-624E-A4AD-556ABB3A9297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CBC6D79-5140-4346-9EAE-D55D100A9E4C}"/>
                  </a:ext>
                </a:extLst>
              </p:cNvPr>
              <p:cNvCxnSpPr>
                <a:cxnSpLocks/>
                <a:stCxn id="181" idx="6"/>
              </p:cNvCxnSpPr>
              <p:nvPr/>
            </p:nvCxnSpPr>
            <p:spPr bwMode="auto">
              <a:xfrm flipH="1">
                <a:off x="5142048" y="2379529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B79482F-F9E3-3544-AB10-1FDBABC01742}"/>
                </a:ext>
              </a:extLst>
            </p:cNvPr>
            <p:cNvGrpSpPr/>
            <p:nvPr/>
          </p:nvGrpSpPr>
          <p:grpSpPr>
            <a:xfrm>
              <a:off x="3162594" y="2768116"/>
              <a:ext cx="546937" cy="312167"/>
              <a:chOff x="4948326" y="1986380"/>
              <a:chExt cx="387376" cy="221097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2EBECBB-CB14-4144-98F2-6DD25FFD8A02}"/>
                  </a:ext>
                </a:extLst>
              </p:cNvPr>
              <p:cNvSpPr/>
              <p:nvPr/>
            </p:nvSpPr>
            <p:spPr bwMode="auto">
              <a:xfrm flipH="1" flipV="1">
                <a:off x="4948326" y="1986380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600B33C-79A2-184A-94B2-89985630C8D2}"/>
                  </a:ext>
                </a:extLst>
              </p:cNvPr>
              <p:cNvCxnSpPr>
                <a:cxnSpLocks/>
                <a:stCxn id="175" idx="6"/>
              </p:cNvCxnSpPr>
              <p:nvPr/>
            </p:nvCxnSpPr>
            <p:spPr bwMode="auto">
              <a:xfrm>
                <a:off x="4948326" y="2018050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154A11F-189B-2141-8CDE-25457E670A92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14413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4EC14CC-F2BD-1242-A5CF-2DA5C9EFF0B9}"/>
                  </a:ext>
                </a:extLst>
              </p:cNvPr>
              <p:cNvCxnSpPr>
                <a:cxnSpLocks/>
                <a:stCxn id="177" idx="6"/>
              </p:cNvCxnSpPr>
              <p:nvPr/>
            </p:nvCxnSpPr>
            <p:spPr bwMode="auto">
              <a:xfrm flipH="1">
                <a:off x="5142048" y="217580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B960481-FA71-4B41-90E9-DAF113BBA7E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04750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BB1A68C-0B56-3B48-A40D-DBBA798F7C64}"/>
                </a:ext>
              </a:extLst>
            </p:cNvPr>
            <p:cNvGrpSpPr/>
            <p:nvPr/>
          </p:nvGrpSpPr>
          <p:grpSpPr>
            <a:xfrm>
              <a:off x="1919291" y="4229285"/>
              <a:ext cx="558879" cy="275754"/>
              <a:chOff x="656300" y="2698099"/>
              <a:chExt cx="395834" cy="19530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275204F-A11E-C647-8A56-53D518D8ECC8}"/>
                  </a:ext>
                </a:extLst>
              </p:cNvPr>
              <p:cNvSpPr/>
              <p:nvPr/>
            </p:nvSpPr>
            <p:spPr bwMode="auto">
              <a:xfrm flipH="1" flipV="1">
                <a:off x="656300" y="269809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6DCCB7D-170E-E844-9ADA-3DDE08622324}"/>
                  </a:ext>
                </a:extLst>
              </p:cNvPr>
              <p:cNvCxnSpPr>
                <a:cxnSpLocks/>
                <a:stCxn id="171" idx="6"/>
              </p:cNvCxnSpPr>
              <p:nvPr/>
            </p:nvCxnSpPr>
            <p:spPr bwMode="auto">
              <a:xfrm>
                <a:off x="656300" y="272976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B88006C-657C-6048-8919-FDD35EF0A214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8794" y="2830066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9ACA5D3-9681-9B46-B7C5-2F328C56DAE0}"/>
                  </a:ext>
                </a:extLst>
              </p:cNvPr>
              <p:cNvCxnSpPr>
                <a:cxnSpLocks/>
                <a:stCxn id="173" idx="6"/>
              </p:cNvCxnSpPr>
              <p:nvPr/>
            </p:nvCxnSpPr>
            <p:spPr bwMode="auto">
              <a:xfrm flipH="1">
                <a:off x="858480" y="2861736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84579F9-0256-1547-A073-17318BC17FA7}"/>
                </a:ext>
              </a:extLst>
            </p:cNvPr>
            <p:cNvGrpSpPr/>
            <p:nvPr/>
          </p:nvGrpSpPr>
          <p:grpSpPr>
            <a:xfrm>
              <a:off x="1919291" y="2878199"/>
              <a:ext cx="546937" cy="89430"/>
              <a:chOff x="656300" y="2206497"/>
              <a:chExt cx="387376" cy="633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733E725-70BA-064A-9491-08582DF71BA0}"/>
                  </a:ext>
                </a:extLst>
              </p:cNvPr>
              <p:cNvSpPr/>
              <p:nvPr/>
            </p:nvSpPr>
            <p:spPr bwMode="auto">
              <a:xfrm flipH="1" flipV="1">
                <a:off x="656300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BAFB41F-4235-1046-AFB4-CE3896ED0EB5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 bwMode="auto">
              <a:xfrm>
                <a:off x="656300" y="2238167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63F4B87-AABF-304C-AC82-50BFCDA6CC63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0336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AA4C2F4-7C74-AE4D-9DF9-519EACD8BDCC}"/>
                  </a:ext>
                </a:extLst>
              </p:cNvPr>
              <p:cNvCxnSpPr>
                <a:cxnSpLocks/>
                <a:stCxn id="169" idx="6"/>
              </p:cNvCxnSpPr>
              <p:nvPr/>
            </p:nvCxnSpPr>
            <p:spPr bwMode="auto">
              <a:xfrm flipH="1">
                <a:off x="850022" y="223816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09B859C-6660-1F4F-A407-F73EF28EE5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37793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812AF0F-C72B-CB44-AADE-E1962ED91664}"/>
                </a:ext>
              </a:extLst>
            </p:cNvPr>
            <p:cNvSpPr txBox="1"/>
            <p:nvPr/>
          </p:nvSpPr>
          <p:spPr>
            <a:xfrm>
              <a:off x="536113" y="3429000"/>
              <a:ext cx="1512554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Recombination event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97FFF40-C55A-E149-A017-0F9C84AE5F19}"/>
                </a:ext>
              </a:extLst>
            </p:cNvPr>
            <p:cNvSpPr txBox="1"/>
            <p:nvPr/>
          </p:nvSpPr>
          <p:spPr>
            <a:xfrm>
              <a:off x="3461952" y="3438276"/>
              <a:ext cx="1479347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Coalescence event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FD1A8A4-AA8A-0048-954E-7CA13D0A771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05136" y="3445655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642E6-6341-BA40-8FB2-B1559F2FEFEA}"/>
              </a:ext>
            </a:extLst>
          </p:cNvPr>
          <p:cNvGrpSpPr/>
          <p:nvPr/>
        </p:nvGrpSpPr>
        <p:grpSpPr>
          <a:xfrm>
            <a:off x="6425017" y="467695"/>
            <a:ext cx="5481503" cy="5841625"/>
            <a:chOff x="6425017" y="267523"/>
            <a:chExt cx="5481503" cy="58416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88099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8958570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8958570" y="34887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9282606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9152292" y="348872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8958570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8958570" y="3731246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9282606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9152292" y="3731246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8806538" y="76523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8936941" y="8741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8936941" y="9058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9269435" y="100612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9139121" y="103779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8937007" y="114964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8937007" y="118131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9260911" y="12997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9130597" y="133140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871054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10355936" y="37139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25622" y="3743242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07023" y="367358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81622" y="3743242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10355936" y="34713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10225622" y="35030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11168982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1634029" y="377407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1503715" y="380574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1283224" y="3557012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360261" y="363053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1630758" y="34156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1500444" y="34473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77717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7906034" y="344735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7906034" y="347902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8174251" y="365128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097214" y="372175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7906034" y="368988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7906034" y="372155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6475754" y="326884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6631748" y="340832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6631748" y="343999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Cross 117">
              <a:extLst>
                <a:ext uri="{FF2B5EF4-FFF2-40B4-BE49-F238E27FC236}">
                  <a16:creationId xmlns:a16="http://schemas.microsoft.com/office/drawing/2014/main" id="{D8CF7F8C-6500-8043-8327-0E49923963C9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6901893" y="354472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824856" y="361519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6635019" y="376670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6635019" y="379837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8806538" y="451546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2768" y="477742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9805" y="485095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28303" y="478161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1266" y="485209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8806679" y="527282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1188" y="543628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8225" y="5509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34007" y="565333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6970" y="5723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8806572" y="201185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8955171" y="21440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8955171" y="217570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8955171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8955171" y="253717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9279207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9148893" y="253717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9279207" y="230178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9148893" y="233345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D66C4E-48F0-7644-BC0E-2D0BD49C9C72}"/>
                </a:ext>
              </a:extLst>
            </p:cNvPr>
            <p:cNvCxnSpPr>
              <a:stCxn id="7" idx="1"/>
              <a:endCxn id="104" idx="2"/>
            </p:cNvCxnSpPr>
            <p:nvPr/>
          </p:nvCxnSpPr>
          <p:spPr bwMode="auto">
            <a:xfrm flipH="1">
              <a:off x="6818041" y="1107524"/>
              <a:ext cx="1988497" cy="216132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1" idx="0"/>
            </p:cNvCxnSpPr>
            <p:nvPr/>
          </p:nvCxnSpPr>
          <p:spPr bwMode="auto">
            <a:xfrm>
              <a:off x="9491113" y="1107524"/>
              <a:ext cx="2020157" cy="216132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7D11617-A4BF-7743-A0FE-2C29F83C28E6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 bwMode="auto">
            <a:xfrm>
              <a:off x="9491147" y="2354142"/>
              <a:ext cx="722195" cy="914707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61B1B9-D2D2-F74E-9C9A-443D7C9C166A}"/>
                </a:ext>
              </a:extLst>
            </p:cNvPr>
            <p:cNvCxnSpPr>
              <a:cxnSpLocks/>
              <a:stCxn id="6" idx="1"/>
              <a:endCxn id="103" idx="2"/>
            </p:cNvCxnSpPr>
            <p:nvPr/>
          </p:nvCxnSpPr>
          <p:spPr bwMode="auto">
            <a:xfrm flipH="1">
              <a:off x="8114058" y="2354142"/>
              <a:ext cx="692514" cy="90037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A182ED6-545F-9D48-A846-6BDD8B83C951}"/>
                </a:ext>
              </a:extLst>
            </p:cNvPr>
            <p:cNvCxnSpPr>
              <a:cxnSpLocks/>
              <a:stCxn id="103" idx="0"/>
              <a:endCxn id="8" idx="1"/>
            </p:cNvCxnSpPr>
            <p:nvPr/>
          </p:nvCxnSpPr>
          <p:spPr bwMode="auto">
            <a:xfrm>
              <a:off x="8114058" y="3939088"/>
              <a:ext cx="692480" cy="918666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1F81354-143E-E542-9635-3F3D99A89220}"/>
                </a:ext>
              </a:extLst>
            </p:cNvPr>
            <p:cNvCxnSpPr>
              <a:cxnSpLocks/>
              <a:stCxn id="104" idx="0"/>
              <a:endCxn id="9" idx="1"/>
            </p:cNvCxnSpPr>
            <p:nvPr/>
          </p:nvCxnSpPr>
          <p:spPr bwMode="auto">
            <a:xfrm>
              <a:off x="6818041" y="3953423"/>
              <a:ext cx="1988638" cy="166169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E25E004-9453-8543-AD7A-A723F864706B}"/>
                </a:ext>
              </a:extLst>
            </p:cNvPr>
            <p:cNvCxnSpPr>
              <a:cxnSpLocks/>
              <a:stCxn id="10" idx="2"/>
              <a:endCxn id="8" idx="3"/>
            </p:cNvCxnSpPr>
            <p:nvPr/>
          </p:nvCxnSpPr>
          <p:spPr bwMode="auto">
            <a:xfrm flipH="1">
              <a:off x="9491113" y="3953424"/>
              <a:ext cx="722229" cy="90433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02A7561-B7C2-954B-80AC-CA2D3CDAD14F}"/>
                </a:ext>
              </a:extLst>
            </p:cNvPr>
            <p:cNvCxnSpPr>
              <a:cxnSpLocks/>
              <a:stCxn id="11" idx="2"/>
              <a:endCxn id="9" idx="3"/>
            </p:cNvCxnSpPr>
            <p:nvPr/>
          </p:nvCxnSpPr>
          <p:spPr bwMode="auto">
            <a:xfrm flipH="1">
              <a:off x="9491254" y="3953424"/>
              <a:ext cx="2020016" cy="166169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86841" y="1474450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0751" y="1464007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93393" y="271694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7303" y="2706506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32CB910-85A9-D542-BFAC-6B77AFC3AAE9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7448088" y="3230032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C14E9D7-06BD-BB40-98C7-F5E924C6D08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7465094" y="3510923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9A2EFE2-17C1-7C45-A375-83B3CC14B618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 flipV="1">
              <a:off x="10851665" y="3510965"/>
              <a:ext cx="1" cy="54395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4BC28FA-6034-B247-82A5-D7F291A701B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0861883" y="3241223"/>
              <a:ext cx="1" cy="54438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19D38C-D075-2F41-B1DB-0CB3A103D6F8}"/>
                </a:ext>
              </a:extLst>
            </p:cNvPr>
            <p:cNvSpPr txBox="1"/>
            <p:nvPr/>
          </p:nvSpPr>
          <p:spPr>
            <a:xfrm>
              <a:off x="10531848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958FEE9-9913-FF43-AD99-EAC048711E9A}"/>
                </a:ext>
              </a:extLst>
            </p:cNvPr>
            <p:cNvSpPr txBox="1"/>
            <p:nvPr/>
          </p:nvSpPr>
          <p:spPr>
            <a:xfrm>
              <a:off x="9878398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ADD4C2E-B90D-C143-B98E-770990ECC8DB}"/>
                </a:ext>
              </a:extLst>
            </p:cNvPr>
            <p:cNvSpPr txBox="1"/>
            <p:nvPr/>
          </p:nvSpPr>
          <p:spPr>
            <a:xfrm>
              <a:off x="8283153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7B701A-2ECA-904B-A9DF-D8C528EE5970}"/>
                </a:ext>
              </a:extLst>
            </p:cNvPr>
            <p:cNvSpPr txBox="1"/>
            <p:nvPr/>
          </p:nvSpPr>
          <p:spPr>
            <a:xfrm>
              <a:off x="7648851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52224" y="398473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088B9DB-8847-B243-A38B-7FC4C7E5484B}"/>
                </a:ext>
              </a:extLst>
            </p:cNvPr>
            <p:cNvSpPr txBox="1"/>
            <p:nvPr/>
          </p:nvSpPr>
          <p:spPr>
            <a:xfrm>
              <a:off x="9936908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80300C-8905-D140-9297-494920F1DA63}"/>
                </a:ext>
              </a:extLst>
            </p:cNvPr>
            <p:cNvSpPr txBox="1"/>
            <p:nvPr/>
          </p:nvSpPr>
          <p:spPr>
            <a:xfrm>
              <a:off x="8252910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F2B0C70-ADCA-914E-9B46-40FFF46EB626}"/>
                </a:ext>
              </a:extLst>
            </p:cNvPr>
            <p:cNvSpPr txBox="1"/>
            <p:nvPr/>
          </p:nvSpPr>
          <p:spPr>
            <a:xfrm>
              <a:off x="7753780" y="485775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C4AE8-0ABB-E44A-9637-184580D57CF0}"/>
                </a:ext>
              </a:extLst>
            </p:cNvPr>
            <p:cNvSpPr txBox="1"/>
            <p:nvPr/>
          </p:nvSpPr>
          <p:spPr>
            <a:xfrm>
              <a:off x="10442681" y="48615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5B8A7D0-F0E1-8446-914D-5A2E52456082}"/>
                </a:ext>
              </a:extLst>
            </p:cNvPr>
            <p:cNvSpPr txBox="1"/>
            <p:nvPr/>
          </p:nvSpPr>
          <p:spPr>
            <a:xfrm>
              <a:off x="7380135" y="3824306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0F1DA69-5FCE-6C42-9223-907220C5D549}"/>
                </a:ext>
              </a:extLst>
            </p:cNvPr>
            <p:cNvSpPr txBox="1"/>
            <p:nvPr/>
          </p:nvSpPr>
          <p:spPr>
            <a:xfrm>
              <a:off x="10813271" y="382213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33E4CD-8070-4F46-9492-0A13AD947A4A}"/>
                </a:ext>
              </a:extLst>
            </p:cNvPr>
            <p:cNvSpPr txBox="1"/>
            <p:nvPr/>
          </p:nvSpPr>
          <p:spPr>
            <a:xfrm>
              <a:off x="10717613" y="3233065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9AAAE86-9BB6-6A45-B2BE-8475C118A3C8}"/>
                </a:ext>
              </a:extLst>
            </p:cNvPr>
            <p:cNvSpPr txBox="1"/>
            <p:nvPr/>
          </p:nvSpPr>
          <p:spPr>
            <a:xfrm>
              <a:off x="7322735" y="320617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9331935" y="1620294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8795529" y="1618831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8839566" y="287179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9367105" y="2849369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9191059" y="413314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9533705" y="3203651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10393790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7EE8CDF-37AB-304E-878A-AA248213C144}"/>
                </a:ext>
              </a:extLst>
            </p:cNvPr>
            <p:cNvSpPr txBox="1"/>
            <p:nvPr/>
          </p:nvSpPr>
          <p:spPr>
            <a:xfrm>
              <a:off x="11691718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⑦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7720838" y="302086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15A0C91-B9B0-C248-8EA9-57B79D7BE9FF}"/>
                </a:ext>
              </a:extLst>
            </p:cNvPr>
            <p:cNvSpPr txBox="1"/>
            <p:nvPr/>
          </p:nvSpPr>
          <p:spPr>
            <a:xfrm>
              <a:off x="6425017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⑥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9532312" y="1962049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9532312" y="69350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8674099" y="4398421"/>
              <a:ext cx="955769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DEB0729-0A83-B340-8FBD-C9550D0098DF}"/>
                </a:ext>
              </a:extLst>
            </p:cNvPr>
            <p:cNvSpPr txBox="1"/>
            <p:nvPr/>
          </p:nvSpPr>
          <p:spPr>
            <a:xfrm>
              <a:off x="9666462" y="590447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⑧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05ADBE7-7BCD-D043-A715-1E952B62D85A}"/>
                </a:ext>
              </a:extLst>
            </p:cNvPr>
            <p:cNvSpPr txBox="1"/>
            <p:nvPr/>
          </p:nvSpPr>
          <p:spPr>
            <a:xfrm>
              <a:off x="6723709" y="1189354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Left tree taller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B84D1DC-C67D-A342-B2FA-05A121E779B2}"/>
                </a:ext>
              </a:extLst>
            </p:cNvPr>
            <p:cNvSpPr txBox="1"/>
            <p:nvPr/>
          </p:nvSpPr>
          <p:spPr>
            <a:xfrm>
              <a:off x="10889366" y="1186558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Right tree taller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2072737-D557-3B4E-A870-4B2855AD2F51}"/>
                </a:ext>
              </a:extLst>
            </p:cNvPr>
            <p:cNvSpPr txBox="1"/>
            <p:nvPr/>
          </p:nvSpPr>
          <p:spPr>
            <a:xfrm>
              <a:off x="8211732" y="267523"/>
              <a:ext cx="1890476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Same tree height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3E60933-4FE2-524D-B7E7-160FF5FB24F9}"/>
                </a:ext>
              </a:extLst>
            </p:cNvPr>
            <p:cNvSpPr txBox="1"/>
            <p:nvPr/>
          </p:nvSpPr>
          <p:spPr>
            <a:xfrm>
              <a:off x="7501129" y="5713609"/>
              <a:ext cx="1123638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Absorbing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943345FD-C129-E44F-A1CA-B27C977E8EBE}"/>
              </a:ext>
            </a:extLst>
          </p:cNvPr>
          <p:cNvSpPr txBox="1"/>
          <p:nvPr/>
        </p:nvSpPr>
        <p:spPr>
          <a:xfrm>
            <a:off x="5466132" y="5400213"/>
            <a:ext cx="16095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DK" sz="1200" dirty="0">
                <a:latin typeface="+mn-lt"/>
              </a:rPr>
              <a:t>Adapted from Simonsen &amp; Churchill (1997) and Wakeley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62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C2A9D-FD61-DB4E-A5FB-57071B38E6A3}"/>
              </a:ext>
            </a:extLst>
          </p:cNvPr>
          <p:cNvGrpSpPr/>
          <p:nvPr/>
        </p:nvGrpSpPr>
        <p:grpSpPr>
          <a:xfrm>
            <a:off x="8254999" y="798656"/>
            <a:ext cx="3617913" cy="5442637"/>
            <a:chOff x="7338085" y="566710"/>
            <a:chExt cx="3617913" cy="54426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7473387" y="3127717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7621986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7621986" y="33619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7946022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7815708" y="336192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7621986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7621986" y="360445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7946022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7815708" y="360445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7469954" y="63844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7600357" y="7473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7600357" y="7790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7932851" y="87932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7802537" y="91099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7600423" y="10228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7600423" y="10545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7924327" y="11729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7794013" y="120460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185568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9670450" y="306508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540136" y="309441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321537" y="3024758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96136" y="309441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9670450" y="28225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9540136" y="28542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9963382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0428429" y="312524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0298115" y="3156918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77624" y="290818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54661" y="298171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0425158" y="27668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0294844" y="27985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9963382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10097645" y="359664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10097645" y="362831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10365862" y="380056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0288825" y="387103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10097645" y="383916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10097645" y="387083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9185568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9341562" y="354326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9341562" y="3574938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534670" y="375014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9344833" y="390165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9344833" y="393332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7469954" y="438867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6184" y="465063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3221" y="472415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1719" y="465482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14682" y="472529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7470095" y="514603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4604" y="530948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1641" y="5383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7423" y="552654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20386" y="5597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7469988" y="188505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7618587" y="20172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7618587" y="2048904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7618587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7618587" y="241038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7942623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7812309" y="241038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7942623" y="217499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7812309" y="220666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89" idx="0"/>
            </p:cNvCxnSpPr>
            <p:nvPr/>
          </p:nvCxnSpPr>
          <p:spPr bwMode="auto">
            <a:xfrm>
              <a:off x="8154529" y="980728"/>
              <a:ext cx="1768869" cy="156350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0257" y="1347654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54167" y="1337211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6809" y="259015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60719" y="2579710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815640" y="385794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7995351" y="149349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7458945" y="1492035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7502982" y="274499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8030521" y="272257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7854475" y="400635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8197121" y="307685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8327874" y="580467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10741196" y="2477374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8195728" y="1835253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8195728" y="566710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7338085" y="4271625"/>
              <a:ext cx="955199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8C74783-0933-E342-BAB5-F4ECB599B424}"/>
                </a:ext>
              </a:extLst>
            </p:cNvPr>
            <p:cNvSpPr/>
            <p:nvPr/>
          </p:nvSpPr>
          <p:spPr bwMode="auto">
            <a:xfrm>
              <a:off x="9120609" y="2544233"/>
              <a:ext cx="1605577" cy="160484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AE3D5D9-A19D-CB4B-A10C-6F1293151927}"/>
                </a:ext>
              </a:extLst>
            </p:cNvPr>
            <p:cNvCxnSpPr>
              <a:cxnSpLocks/>
              <a:stCxn id="189" idx="2"/>
              <a:endCxn id="59" idx="3"/>
            </p:cNvCxnSpPr>
            <p:nvPr/>
          </p:nvCxnSpPr>
          <p:spPr bwMode="auto">
            <a:xfrm flipH="1">
              <a:off x="8293284" y="4149080"/>
              <a:ext cx="1630114" cy="940239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1BEA178-C487-7643-9AFD-61ACEE105E97}"/>
                </a:ext>
              </a:extLst>
            </p:cNvPr>
            <p:cNvCxnSpPr>
              <a:cxnSpLocks/>
              <a:stCxn id="6" idx="3"/>
            </p:cNvCxnSpPr>
            <p:nvPr/>
          </p:nvCxnSpPr>
          <p:spPr bwMode="auto">
            <a:xfrm>
              <a:off x="8154563" y="2227346"/>
              <a:ext cx="958581" cy="79766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FCCA6C5-6E4D-4D41-8002-ADB6274D2380}"/>
                </a:ext>
              </a:extLst>
            </p:cNvPr>
            <p:cNvSpPr txBox="1"/>
            <p:nvPr/>
          </p:nvSpPr>
          <p:spPr>
            <a:xfrm>
              <a:off x="8604453" y="235044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4355172-3135-8046-9C52-6339DC532DA7}"/>
                </a:ext>
              </a:extLst>
            </p:cNvPr>
            <p:cNvSpPr txBox="1"/>
            <p:nvPr/>
          </p:nvSpPr>
          <p:spPr>
            <a:xfrm>
              <a:off x="9071754" y="1534352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5" name="Cross 194">
              <a:extLst>
                <a:ext uri="{FF2B5EF4-FFF2-40B4-BE49-F238E27FC236}">
                  <a16:creationId xmlns:a16="http://schemas.microsoft.com/office/drawing/2014/main" id="{4DF497EC-9573-2048-B3B5-A34FAFE2480D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614505" y="367408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7B93C24-6866-AE4A-8FBC-4D7CF86A1452}"/>
                </a:ext>
              </a:extLst>
            </p:cNvPr>
            <p:cNvSpPr txBox="1"/>
            <p:nvPr/>
          </p:nvSpPr>
          <p:spPr>
            <a:xfrm>
              <a:off x="9127058" y="461400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21DBABC3-DD98-B14F-A71E-4BC2CE29E950}"/>
              </a:ext>
            </a:extLst>
          </p:cNvPr>
          <p:cNvSpPr txBox="1"/>
          <p:nvPr/>
        </p:nvSpPr>
        <p:spPr>
          <a:xfrm>
            <a:off x="7792973" y="476672"/>
            <a:ext cx="189047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Same tree height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02E37AA-1A8C-8644-A8D1-C8931BED88F1}"/>
              </a:ext>
            </a:extLst>
          </p:cNvPr>
          <p:cNvSpPr txBox="1"/>
          <p:nvPr/>
        </p:nvSpPr>
        <p:spPr>
          <a:xfrm>
            <a:off x="10726902" y="1929031"/>
            <a:ext cx="1052099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Differ</a:t>
            </a:r>
            <a:r>
              <a:rPr lang="en-GB" sz="1600" dirty="0">
                <a:latin typeface="+mn-lt"/>
              </a:rPr>
              <a:t>e</a:t>
            </a:r>
            <a:r>
              <a:rPr lang="en-DK" sz="1600" dirty="0">
                <a:latin typeface="+mn-lt"/>
              </a:rPr>
              <a:t>nt tree height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F271D6-3A00-FD4F-9733-0B5BEEB3D3E0}"/>
              </a:ext>
            </a:extLst>
          </p:cNvPr>
          <p:cNvSpPr txBox="1"/>
          <p:nvPr/>
        </p:nvSpPr>
        <p:spPr>
          <a:xfrm>
            <a:off x="9186813" y="5624485"/>
            <a:ext cx="1123638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Absorbing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8C84DA6-A17A-4941-8B3C-37247B564A69}"/>
              </a:ext>
            </a:extLst>
          </p:cNvPr>
          <p:cNvSpPr txBox="1"/>
          <p:nvPr/>
        </p:nvSpPr>
        <p:spPr>
          <a:xfrm>
            <a:off x="769501" y="2060848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>
                <a:latin typeface="+mn-lt"/>
              </a:rPr>
              <a:t>Symmetry</a:t>
            </a:r>
            <a:r>
              <a:rPr lang="en-DK" sz="2000" dirty="0">
                <a:latin typeface="+mn-lt"/>
              </a:rPr>
              <a:t> of the state space: simplification.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Transition rate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/>
              <p:nvPr/>
            </p:nvSpPr>
            <p:spPr>
              <a:xfrm>
                <a:off x="1215727" y="3053190"/>
                <a:ext cx="4130105" cy="1110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DK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DK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−(3+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DK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DK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727" y="3053190"/>
                <a:ext cx="4130105" cy="1110817"/>
              </a:xfrm>
              <a:prstGeom prst="rect">
                <a:avLst/>
              </a:prstGeom>
              <a:blipFill>
                <a:blip r:embed="rId4"/>
                <a:stretch>
                  <a:fillRect l="-613" t="-20455" b="-795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905D04A2-15FD-0C40-AF06-A123D7DDAA71}"/>
              </a:ext>
            </a:extLst>
          </p:cNvPr>
          <p:cNvSpPr txBox="1"/>
          <p:nvPr/>
        </p:nvSpPr>
        <p:spPr>
          <a:xfrm>
            <a:off x="837828" y="4422857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Infeasible in continuous time: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>
                <a:latin typeface="+mn-lt"/>
              </a:rPr>
              <a:t>Discretization of the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575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C3F53-7F26-8549-A7AB-689000FA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1484784"/>
            <a:ext cx="4940504" cy="4365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CC853A-76DB-3B43-BE26-4840934E0AF3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</a:t>
            </a:r>
            <a:r>
              <a:rPr lang="en-DK" sz="2000" b="1" dirty="0"/>
              <a:t>discrete intervals </a:t>
            </a:r>
            <a:r>
              <a:rPr lang="en-DK" sz="2000" dirty="0"/>
              <a:t>(PSMC-style).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8286A-24AC-1347-8B15-C12CF4F1DC9B}"/>
              </a:ext>
            </a:extLst>
          </p:cNvPr>
          <p:cNvSpPr/>
          <p:nvPr/>
        </p:nvSpPr>
        <p:spPr>
          <a:xfrm>
            <a:off x="6093913" y="5070472"/>
            <a:ext cx="2015295" cy="60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sz="1800" dirty="0"/>
              <a:t>Li &amp;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681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01A25-50F1-DA45-BA27-D4BB6AC96FCE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</a:t>
            </a:r>
            <a:r>
              <a:rPr lang="en-DK" sz="2000" b="1" dirty="0"/>
              <a:t>discrete intervals </a:t>
            </a:r>
            <a:r>
              <a:rPr lang="en-DK" sz="2000" dirty="0"/>
              <a:t>(PSMC-style).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ABF559-93D5-2F42-A849-3C6B7DB5D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780"/>
          <a:stretch/>
        </p:blipFill>
        <p:spPr>
          <a:xfrm>
            <a:off x="227043" y="2276872"/>
            <a:ext cx="11556001" cy="36997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0502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748</Words>
  <Application>Microsoft Macintosh PowerPoint</Application>
  <PresentationFormat>Custom</PresentationFormat>
  <Paragraphs>164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Wingdings 3</vt:lpstr>
      <vt:lpstr>AU Passata Light</vt:lpstr>
      <vt:lpstr>Calibri</vt:lpstr>
      <vt:lpstr>Cambria Math</vt:lpstr>
      <vt:lpstr>AU Passata</vt:lpstr>
      <vt:lpstr>Arial</vt:lpstr>
      <vt:lpstr>AU Peto</vt:lpstr>
      <vt:lpstr>Georgia</vt:lpstr>
      <vt:lpstr>AU 16:9</vt:lpstr>
      <vt:lpstr>Towards upgrading CoalHMM, or the inconvenience of having a state-space explosion and trying to overcome it</vt:lpstr>
      <vt:lpstr>Outline</vt:lpstr>
      <vt:lpstr>The coalescent with recombination</vt:lpstr>
      <vt:lpstr>The coalescent with recombination</vt:lpstr>
      <vt:lpstr>The state space model</vt:lpstr>
      <vt:lpstr>The state space model</vt:lpstr>
      <vt:lpstr>The state space model</vt:lpstr>
      <vt:lpstr>Time discretization</vt:lpstr>
      <vt:lpstr>Time discretization</vt:lpstr>
      <vt:lpstr>Time discretization</vt:lpstr>
      <vt:lpstr>The mutational process</vt:lpstr>
      <vt:lpstr>Hidden Markov model</vt:lpstr>
      <vt:lpstr>Hidden Markov model</vt:lpstr>
      <vt:lpstr>Hidden Markov model</vt:lpstr>
      <vt:lpstr>Hidden Markov model</vt:lpstr>
      <vt:lpstr>Hidden Markov model</vt:lpstr>
      <vt:lpstr>Next step</vt:lpstr>
      <vt:lpstr>Next step</vt:lpstr>
      <vt:lpstr>Next step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2021-11-12T14:37:24Z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